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9" r:id="rId2"/>
    <p:sldId id="278" r:id="rId3"/>
    <p:sldId id="288" r:id="rId4"/>
    <p:sldId id="291" r:id="rId5"/>
    <p:sldId id="260" r:id="rId6"/>
    <p:sldId id="271" r:id="rId7"/>
    <p:sldId id="272" r:id="rId8"/>
    <p:sldId id="273" r:id="rId9"/>
    <p:sldId id="276" r:id="rId10"/>
    <p:sldId id="277" r:id="rId11"/>
    <p:sldId id="275" r:id="rId12"/>
    <p:sldId id="257" r:id="rId13"/>
    <p:sldId id="262" r:id="rId14"/>
    <p:sldId id="263" r:id="rId15"/>
    <p:sldId id="266" r:id="rId16"/>
    <p:sldId id="258" r:id="rId17"/>
    <p:sldId id="264" r:id="rId18"/>
    <p:sldId id="267" r:id="rId19"/>
    <p:sldId id="289" r:id="rId20"/>
    <p:sldId id="281" r:id="rId21"/>
    <p:sldId id="284" r:id="rId22"/>
    <p:sldId id="285" r:id="rId23"/>
    <p:sldId id="286" r:id="rId24"/>
    <p:sldId id="292" r:id="rId25"/>
    <p:sldId id="290" r:id="rId26"/>
    <p:sldId id="287" r:id="rId27"/>
    <p:sldId id="269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AF012-6717-D250-1DA3-F7ECB5D88266}" v="36" dt="2022-05-04T04:11:54.643"/>
    <p1510:client id="{12660E00-B9AE-42FF-AFEE-463718FE1CA8}" v="28" dt="2022-05-04T13:24:43.013"/>
    <p1510:client id="{2FCE16BE-6171-4B21-8070-10F5C83076D2}" v="1" dt="2023-02-17T10:31:20.348"/>
    <p1510:client id="{3FF94CAB-602F-E177-B990-47F44FF73443}" v="320" dt="2022-05-03T21:23:46.930"/>
    <p1510:client id="{4FE9D530-8E1B-63CA-FF1B-35E40F0A4C63}" v="228" dt="2022-05-03T22:23:31.808"/>
    <p1510:client id="{648F394F-51E6-5F2E-996D-380E93AC1B9F}" v="78" dt="2022-05-04T03:01:33.061"/>
    <p1510:client id="{6A1EB0B8-2480-C769-DB30-6A2A6A7F2686}" v="273" dt="2022-05-03T22:59:01.814"/>
    <p1510:client id="{705E8E99-ABFC-4EF2-B1EA-4866604D4630}" v="148" dt="2022-05-03T19:46:07.015"/>
    <p1510:client id="{8380ACBB-AD79-3BD1-2138-2005B578863E}" v="292" dt="2022-05-04T10:13:01.171"/>
    <p1510:client id="{86355192-99DA-E6C8-8542-D855262C4ECF}" v="1" dt="2022-05-04T05:20:05.603"/>
    <p1510:client id="{879082AB-D5A1-6865-B401-780A4983A67F}" v="44" dt="2022-05-03T20:32:18.941"/>
    <p1510:client id="{A94C7977-8D70-8E90-14AB-AA3CC1E14A87}" v="146" dt="2022-05-04T08:17:41.262"/>
    <p1510:client id="{B62DA46A-516F-0B48-2E20-D14D97669301}" v="6" dt="2022-05-04T13:52:12.511"/>
    <p1510:client id="{BA16DFC6-9B18-4E89-8B05-00C8E6B88EF1}" v="870" dt="2022-05-03T10:06:24.514"/>
    <p1510:client id="{E815DF0D-F1ED-149D-5CE2-81D50DC8B388}" v="505" dt="2022-05-04T05:55:38.031"/>
    <p1510:client id="{F6634C6C-C408-B0DB-828D-65EBE0196D68}" v="358" dt="2022-05-03T18:35:06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8367"/>
  </p:normalViewPr>
  <p:slideViewPr>
    <p:cSldViewPr snapToGrid="0">
      <p:cViewPr varScale="1">
        <p:scale>
          <a:sx n="99" d="100"/>
          <a:sy n="99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A8938-780A-4FEC-909E-8C97B6AB46D8}" type="doc">
      <dgm:prSet loTypeId="urn:microsoft.com/office/officeart/2005/8/layout/cycle2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98A40C-811F-4A6B-B9E9-F0D48784A18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Land</a:t>
          </a:r>
          <a:endParaRPr lang="en-US"/>
        </a:p>
      </dgm:t>
    </dgm:pt>
    <dgm:pt modelId="{EC44E714-E0F7-4CE7-8550-05337FFA94B3}" type="parTrans" cxnId="{A56B0EB2-753F-476D-B035-89D5CF25F645}">
      <dgm:prSet/>
      <dgm:spPr/>
      <dgm:t>
        <a:bodyPr/>
        <a:lstStyle/>
        <a:p>
          <a:endParaRPr lang="en-US"/>
        </a:p>
      </dgm:t>
    </dgm:pt>
    <dgm:pt modelId="{5133EFE4-B40E-4A10-9455-62F585144429}" type="sibTrans" cxnId="{A56B0EB2-753F-476D-B035-89D5CF25F645}">
      <dgm:prSet/>
      <dgm:spPr/>
      <dgm:t>
        <a:bodyPr/>
        <a:lstStyle/>
        <a:p>
          <a:endParaRPr lang="en-US"/>
        </a:p>
      </dgm:t>
    </dgm:pt>
    <dgm:pt modelId="{AFB974EE-94CD-4BF7-9595-E78E5F4C283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People</a:t>
          </a:r>
          <a:endParaRPr lang="en-US"/>
        </a:p>
      </dgm:t>
    </dgm:pt>
    <dgm:pt modelId="{33A4E4E1-9B6B-4E7A-91FC-838D459C47A5}" type="parTrans" cxnId="{E37F26EF-F259-4E04-AA0A-FFE545FD5C43}">
      <dgm:prSet/>
      <dgm:spPr/>
      <dgm:t>
        <a:bodyPr/>
        <a:lstStyle/>
        <a:p>
          <a:endParaRPr lang="en-US"/>
        </a:p>
      </dgm:t>
    </dgm:pt>
    <dgm:pt modelId="{F6C67215-946D-41AA-9473-9EFE8313842C}" type="sibTrans" cxnId="{E37F26EF-F259-4E04-AA0A-FFE545FD5C43}">
      <dgm:prSet/>
      <dgm:spPr/>
      <dgm:t>
        <a:bodyPr/>
        <a:lstStyle/>
        <a:p>
          <a:endParaRPr lang="en-US"/>
        </a:p>
      </dgm:t>
    </dgm:pt>
    <dgm:pt modelId="{1DE1210D-3413-4D1F-8A53-79A9E1F7F39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Investment</a:t>
          </a:r>
          <a:endParaRPr lang="en-US"/>
        </a:p>
      </dgm:t>
    </dgm:pt>
    <dgm:pt modelId="{752002A8-BBAE-4365-853B-5BC7FA8BE2BC}" type="parTrans" cxnId="{12770A4F-62FF-424C-9CE3-F7B674BC2611}">
      <dgm:prSet/>
      <dgm:spPr/>
      <dgm:t>
        <a:bodyPr/>
        <a:lstStyle/>
        <a:p>
          <a:endParaRPr lang="en-US"/>
        </a:p>
      </dgm:t>
    </dgm:pt>
    <dgm:pt modelId="{4A741BCF-AED3-4073-B215-2D9CDC5322A6}" type="sibTrans" cxnId="{12770A4F-62FF-424C-9CE3-F7B674BC2611}">
      <dgm:prSet/>
      <dgm:spPr/>
      <dgm:t>
        <a:bodyPr/>
        <a:lstStyle/>
        <a:p>
          <a:endParaRPr lang="en-US"/>
        </a:p>
      </dgm:t>
    </dgm:pt>
    <dgm:pt modelId="{85149005-869F-48BA-9007-C4EEC74562D0}" type="pres">
      <dgm:prSet presAssocID="{687A8938-780A-4FEC-909E-8C97B6AB46D8}" presName="cycle" presStyleCnt="0">
        <dgm:presLayoutVars>
          <dgm:dir/>
          <dgm:resizeHandles val="exact"/>
        </dgm:presLayoutVars>
      </dgm:prSet>
      <dgm:spPr/>
    </dgm:pt>
    <dgm:pt modelId="{A50EB5A7-07A0-41C1-90B7-055CD25396C9}" type="pres">
      <dgm:prSet presAssocID="{0C98A40C-811F-4A6B-B9E9-F0D48784A187}" presName="node" presStyleLbl="node1" presStyleIdx="0" presStyleCnt="3">
        <dgm:presLayoutVars>
          <dgm:bulletEnabled val="1"/>
        </dgm:presLayoutVars>
      </dgm:prSet>
      <dgm:spPr/>
    </dgm:pt>
    <dgm:pt modelId="{4D4778A7-A16C-4D89-9C04-A68B86AF4A56}" type="pres">
      <dgm:prSet presAssocID="{5133EFE4-B40E-4A10-9455-62F585144429}" presName="sibTrans" presStyleLbl="sibTrans2D1" presStyleIdx="0" presStyleCnt="3"/>
      <dgm:spPr/>
    </dgm:pt>
    <dgm:pt modelId="{E3684F61-FEB1-40F1-AB05-53F620C56431}" type="pres">
      <dgm:prSet presAssocID="{5133EFE4-B40E-4A10-9455-62F585144429}" presName="connectorText" presStyleLbl="sibTrans2D1" presStyleIdx="0" presStyleCnt="3"/>
      <dgm:spPr/>
    </dgm:pt>
    <dgm:pt modelId="{5D3E6476-0626-465D-B8AE-D7B4CC82ED10}" type="pres">
      <dgm:prSet presAssocID="{AFB974EE-94CD-4BF7-9595-E78E5F4C2838}" presName="node" presStyleLbl="node1" presStyleIdx="1" presStyleCnt="3">
        <dgm:presLayoutVars>
          <dgm:bulletEnabled val="1"/>
        </dgm:presLayoutVars>
      </dgm:prSet>
      <dgm:spPr/>
    </dgm:pt>
    <dgm:pt modelId="{6F41A3DB-5192-490B-9D9F-819FFDEEB980}" type="pres">
      <dgm:prSet presAssocID="{F6C67215-946D-41AA-9473-9EFE8313842C}" presName="sibTrans" presStyleLbl="sibTrans2D1" presStyleIdx="1" presStyleCnt="3"/>
      <dgm:spPr/>
    </dgm:pt>
    <dgm:pt modelId="{0D9020BD-AB4E-4EC3-8ECC-62EAEC8018EF}" type="pres">
      <dgm:prSet presAssocID="{F6C67215-946D-41AA-9473-9EFE8313842C}" presName="connectorText" presStyleLbl="sibTrans2D1" presStyleIdx="1" presStyleCnt="3"/>
      <dgm:spPr/>
    </dgm:pt>
    <dgm:pt modelId="{F10F8524-7F83-48E3-8F7A-D3CE2EFE3BEA}" type="pres">
      <dgm:prSet presAssocID="{1DE1210D-3413-4D1F-8A53-79A9E1F7F39B}" presName="node" presStyleLbl="node1" presStyleIdx="2" presStyleCnt="3">
        <dgm:presLayoutVars>
          <dgm:bulletEnabled val="1"/>
        </dgm:presLayoutVars>
      </dgm:prSet>
      <dgm:spPr/>
    </dgm:pt>
    <dgm:pt modelId="{B968208F-C4DC-404F-A958-55ED5FCA42AB}" type="pres">
      <dgm:prSet presAssocID="{4A741BCF-AED3-4073-B215-2D9CDC5322A6}" presName="sibTrans" presStyleLbl="sibTrans2D1" presStyleIdx="2" presStyleCnt="3"/>
      <dgm:spPr/>
    </dgm:pt>
    <dgm:pt modelId="{43A2E4A7-14D8-4EA2-8883-1AB09547588B}" type="pres">
      <dgm:prSet presAssocID="{4A741BCF-AED3-4073-B215-2D9CDC5322A6}" presName="connectorText" presStyleLbl="sibTrans2D1" presStyleIdx="2" presStyleCnt="3"/>
      <dgm:spPr/>
    </dgm:pt>
  </dgm:ptLst>
  <dgm:cxnLst>
    <dgm:cxn modelId="{2FE2671F-5FBC-44F4-B76D-E1C9105481A1}" type="presOf" srcId="{AFB974EE-94CD-4BF7-9595-E78E5F4C2838}" destId="{5D3E6476-0626-465D-B8AE-D7B4CC82ED10}" srcOrd="0" destOrd="0" presId="urn:microsoft.com/office/officeart/2005/8/layout/cycle2"/>
    <dgm:cxn modelId="{D0F06729-28F8-4387-81DA-0128D63C044D}" type="presOf" srcId="{4A741BCF-AED3-4073-B215-2D9CDC5322A6}" destId="{B968208F-C4DC-404F-A958-55ED5FCA42AB}" srcOrd="0" destOrd="0" presId="urn:microsoft.com/office/officeart/2005/8/layout/cycle2"/>
    <dgm:cxn modelId="{018D9A43-69DF-4597-B9DC-B2F18D8C2D9B}" type="presOf" srcId="{1DE1210D-3413-4D1F-8A53-79A9E1F7F39B}" destId="{F10F8524-7F83-48E3-8F7A-D3CE2EFE3BEA}" srcOrd="0" destOrd="0" presId="urn:microsoft.com/office/officeart/2005/8/layout/cycle2"/>
    <dgm:cxn modelId="{7B364F4E-64F0-403B-93DE-CEF7EF18477C}" type="presOf" srcId="{5133EFE4-B40E-4A10-9455-62F585144429}" destId="{E3684F61-FEB1-40F1-AB05-53F620C56431}" srcOrd="1" destOrd="0" presId="urn:microsoft.com/office/officeart/2005/8/layout/cycle2"/>
    <dgm:cxn modelId="{12770A4F-62FF-424C-9CE3-F7B674BC2611}" srcId="{687A8938-780A-4FEC-909E-8C97B6AB46D8}" destId="{1DE1210D-3413-4D1F-8A53-79A9E1F7F39B}" srcOrd="2" destOrd="0" parTransId="{752002A8-BBAE-4365-853B-5BC7FA8BE2BC}" sibTransId="{4A741BCF-AED3-4073-B215-2D9CDC5322A6}"/>
    <dgm:cxn modelId="{A6B57E56-957E-491A-81C0-BEE0B685BE9A}" type="presOf" srcId="{5133EFE4-B40E-4A10-9455-62F585144429}" destId="{4D4778A7-A16C-4D89-9C04-A68B86AF4A56}" srcOrd="0" destOrd="0" presId="urn:microsoft.com/office/officeart/2005/8/layout/cycle2"/>
    <dgm:cxn modelId="{E49D3883-E84D-4900-85A4-FF42C7F6F7E9}" type="presOf" srcId="{687A8938-780A-4FEC-909E-8C97B6AB46D8}" destId="{85149005-869F-48BA-9007-C4EEC74562D0}" srcOrd="0" destOrd="0" presId="urn:microsoft.com/office/officeart/2005/8/layout/cycle2"/>
    <dgm:cxn modelId="{45D308A5-F1F4-4B00-972C-971A4FF02C5F}" type="presOf" srcId="{4A741BCF-AED3-4073-B215-2D9CDC5322A6}" destId="{43A2E4A7-14D8-4EA2-8883-1AB09547588B}" srcOrd="1" destOrd="0" presId="urn:microsoft.com/office/officeart/2005/8/layout/cycle2"/>
    <dgm:cxn modelId="{56B2E6AA-DFE7-447B-A710-61F1C6F1904A}" type="presOf" srcId="{F6C67215-946D-41AA-9473-9EFE8313842C}" destId="{6F41A3DB-5192-490B-9D9F-819FFDEEB980}" srcOrd="0" destOrd="0" presId="urn:microsoft.com/office/officeart/2005/8/layout/cycle2"/>
    <dgm:cxn modelId="{A56B0EB2-753F-476D-B035-89D5CF25F645}" srcId="{687A8938-780A-4FEC-909E-8C97B6AB46D8}" destId="{0C98A40C-811F-4A6B-B9E9-F0D48784A187}" srcOrd="0" destOrd="0" parTransId="{EC44E714-E0F7-4CE7-8550-05337FFA94B3}" sibTransId="{5133EFE4-B40E-4A10-9455-62F585144429}"/>
    <dgm:cxn modelId="{FD929ED2-121F-4D69-8511-70A9EFA6A6D7}" type="presOf" srcId="{F6C67215-946D-41AA-9473-9EFE8313842C}" destId="{0D9020BD-AB4E-4EC3-8ECC-62EAEC8018EF}" srcOrd="1" destOrd="0" presId="urn:microsoft.com/office/officeart/2005/8/layout/cycle2"/>
    <dgm:cxn modelId="{CA3BECE4-019A-4E00-890E-4F50BB7DE53F}" type="presOf" srcId="{0C98A40C-811F-4A6B-B9E9-F0D48784A187}" destId="{A50EB5A7-07A0-41C1-90B7-055CD25396C9}" srcOrd="0" destOrd="0" presId="urn:microsoft.com/office/officeart/2005/8/layout/cycle2"/>
    <dgm:cxn modelId="{E37F26EF-F259-4E04-AA0A-FFE545FD5C43}" srcId="{687A8938-780A-4FEC-909E-8C97B6AB46D8}" destId="{AFB974EE-94CD-4BF7-9595-E78E5F4C2838}" srcOrd="1" destOrd="0" parTransId="{33A4E4E1-9B6B-4E7A-91FC-838D459C47A5}" sibTransId="{F6C67215-946D-41AA-9473-9EFE8313842C}"/>
    <dgm:cxn modelId="{3EA5F5E5-ED96-4576-96F5-CF269736F330}" type="presParOf" srcId="{85149005-869F-48BA-9007-C4EEC74562D0}" destId="{A50EB5A7-07A0-41C1-90B7-055CD25396C9}" srcOrd="0" destOrd="0" presId="urn:microsoft.com/office/officeart/2005/8/layout/cycle2"/>
    <dgm:cxn modelId="{CE1C06E6-A23D-493E-91EF-6E61266E1A26}" type="presParOf" srcId="{85149005-869F-48BA-9007-C4EEC74562D0}" destId="{4D4778A7-A16C-4D89-9C04-A68B86AF4A56}" srcOrd="1" destOrd="0" presId="urn:microsoft.com/office/officeart/2005/8/layout/cycle2"/>
    <dgm:cxn modelId="{005454AB-E7A5-4164-8E5B-AA89CAADDAFE}" type="presParOf" srcId="{4D4778A7-A16C-4D89-9C04-A68B86AF4A56}" destId="{E3684F61-FEB1-40F1-AB05-53F620C56431}" srcOrd="0" destOrd="0" presId="urn:microsoft.com/office/officeart/2005/8/layout/cycle2"/>
    <dgm:cxn modelId="{A55A339C-E887-4D82-9B22-6E5AF1A0A30B}" type="presParOf" srcId="{85149005-869F-48BA-9007-C4EEC74562D0}" destId="{5D3E6476-0626-465D-B8AE-D7B4CC82ED10}" srcOrd="2" destOrd="0" presId="urn:microsoft.com/office/officeart/2005/8/layout/cycle2"/>
    <dgm:cxn modelId="{9832C5C4-96A7-4479-BB7C-0F3ABA6A094B}" type="presParOf" srcId="{85149005-869F-48BA-9007-C4EEC74562D0}" destId="{6F41A3DB-5192-490B-9D9F-819FFDEEB980}" srcOrd="3" destOrd="0" presId="urn:microsoft.com/office/officeart/2005/8/layout/cycle2"/>
    <dgm:cxn modelId="{AAFEF4DF-916F-4C2A-A16B-F15C60AB3ED2}" type="presParOf" srcId="{6F41A3DB-5192-490B-9D9F-819FFDEEB980}" destId="{0D9020BD-AB4E-4EC3-8ECC-62EAEC8018EF}" srcOrd="0" destOrd="0" presId="urn:microsoft.com/office/officeart/2005/8/layout/cycle2"/>
    <dgm:cxn modelId="{E44D2E57-E229-452E-9014-7155301C39AF}" type="presParOf" srcId="{85149005-869F-48BA-9007-C4EEC74562D0}" destId="{F10F8524-7F83-48E3-8F7A-D3CE2EFE3BEA}" srcOrd="4" destOrd="0" presId="urn:microsoft.com/office/officeart/2005/8/layout/cycle2"/>
    <dgm:cxn modelId="{1838A72D-E1C8-47BE-BEB2-CC006A5CBD39}" type="presParOf" srcId="{85149005-869F-48BA-9007-C4EEC74562D0}" destId="{B968208F-C4DC-404F-A958-55ED5FCA42AB}" srcOrd="5" destOrd="0" presId="urn:microsoft.com/office/officeart/2005/8/layout/cycle2"/>
    <dgm:cxn modelId="{E5F69694-41EA-476F-83B7-D4CEA8AA0293}" type="presParOf" srcId="{B968208F-C4DC-404F-A958-55ED5FCA42AB}" destId="{43A2E4A7-14D8-4EA2-8883-1AB09547588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4A6C66-CD07-4388-A897-08C298F595D6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DC7980-8D27-49C3-82D3-40C24E196CA0}">
      <dgm:prSet/>
      <dgm:spPr/>
      <dgm:t>
        <a:bodyPr/>
        <a:lstStyle/>
        <a:p>
          <a:r>
            <a:rPr lang="en-US" b="1">
              <a:latin typeface="Calibri Light" panose="020F0302020204030204"/>
            </a:rPr>
            <a:t>Correlation</a:t>
          </a:r>
          <a:endParaRPr lang="en-US" b="1"/>
        </a:p>
      </dgm:t>
    </dgm:pt>
    <dgm:pt modelId="{20D366CB-F70C-46E1-8702-179B5D40204A}" type="parTrans" cxnId="{5E9DC08F-BA2E-40AF-AF2F-B55915ABCF08}">
      <dgm:prSet/>
      <dgm:spPr/>
      <dgm:t>
        <a:bodyPr/>
        <a:lstStyle/>
        <a:p>
          <a:endParaRPr lang="en-US"/>
        </a:p>
      </dgm:t>
    </dgm:pt>
    <dgm:pt modelId="{36260FA0-A233-47BC-B670-2F467EDE52F5}" type="sibTrans" cxnId="{5E9DC08F-BA2E-40AF-AF2F-B55915ABCF08}">
      <dgm:prSet/>
      <dgm:spPr/>
      <dgm:t>
        <a:bodyPr/>
        <a:lstStyle/>
        <a:p>
          <a:endParaRPr lang="en-US"/>
        </a:p>
      </dgm:t>
    </dgm:pt>
    <dgm:pt modelId="{A486B080-BC9B-49E0-B3D0-311299644CE4}">
      <dgm:prSet/>
      <dgm:spPr/>
      <dgm:t>
        <a:bodyPr/>
        <a:lstStyle/>
        <a:p>
          <a:r>
            <a:rPr lang="en-US" b="0"/>
            <a:t>Finding the correlation between the oil price and conflicts through linear regression models</a:t>
          </a:r>
        </a:p>
      </dgm:t>
    </dgm:pt>
    <dgm:pt modelId="{E7C06AE7-4FF2-4011-B8AD-7A4021761956}" type="parTrans" cxnId="{53A100BC-9F1C-403E-A819-A3B5A3F04337}">
      <dgm:prSet/>
      <dgm:spPr/>
      <dgm:t>
        <a:bodyPr/>
        <a:lstStyle/>
        <a:p>
          <a:endParaRPr lang="en-US"/>
        </a:p>
      </dgm:t>
    </dgm:pt>
    <dgm:pt modelId="{DB7C70BC-CA53-4144-84F3-4DB32D3F96C4}" type="sibTrans" cxnId="{53A100BC-9F1C-403E-A819-A3B5A3F04337}">
      <dgm:prSet/>
      <dgm:spPr/>
      <dgm:t>
        <a:bodyPr/>
        <a:lstStyle/>
        <a:p>
          <a:endParaRPr lang="en-US"/>
        </a:p>
      </dgm:t>
    </dgm:pt>
    <dgm:pt modelId="{48B5F1CC-974F-4968-B1E0-F253985714F6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Specific time-periods</a:t>
          </a:r>
          <a:endParaRPr lang="en-US" b="1"/>
        </a:p>
      </dgm:t>
    </dgm:pt>
    <dgm:pt modelId="{AB092DCF-DA73-48D8-BCF3-83E8DF2FC46A}" type="parTrans" cxnId="{804ECCDB-C646-4FD6-9D6A-73B3F9CD7022}">
      <dgm:prSet/>
      <dgm:spPr/>
      <dgm:t>
        <a:bodyPr/>
        <a:lstStyle/>
        <a:p>
          <a:endParaRPr lang="en-US"/>
        </a:p>
      </dgm:t>
    </dgm:pt>
    <dgm:pt modelId="{8D9858D4-6D9D-4D3C-B39F-B622628BCDFF}" type="sibTrans" cxnId="{804ECCDB-C646-4FD6-9D6A-73B3F9CD7022}">
      <dgm:prSet/>
      <dgm:spPr/>
      <dgm:t>
        <a:bodyPr/>
        <a:lstStyle/>
        <a:p>
          <a:endParaRPr lang="en-US"/>
        </a:p>
      </dgm:t>
    </dgm:pt>
    <dgm:pt modelId="{964FF9B0-52F8-43BC-80CD-368870F99471}">
      <dgm:prSet/>
      <dgm:spPr/>
      <dgm:t>
        <a:bodyPr/>
        <a:lstStyle/>
        <a:p>
          <a:r>
            <a:rPr lang="en-US" b="0"/>
            <a:t>Finding other factors along with the oil price during time period of a specific war/conflict</a:t>
          </a:r>
        </a:p>
      </dgm:t>
    </dgm:pt>
    <dgm:pt modelId="{689DF02F-ABDF-43D9-AAC0-626892A6D37F}" type="parTrans" cxnId="{83214436-850E-432F-AFEC-DF7C866B1D5C}">
      <dgm:prSet/>
      <dgm:spPr/>
      <dgm:t>
        <a:bodyPr/>
        <a:lstStyle/>
        <a:p>
          <a:endParaRPr lang="en-US"/>
        </a:p>
      </dgm:t>
    </dgm:pt>
    <dgm:pt modelId="{F2588FA2-C59A-4B4D-83BE-5E0C0E4561D2}" type="sibTrans" cxnId="{83214436-850E-432F-AFEC-DF7C866B1D5C}">
      <dgm:prSet/>
      <dgm:spPr/>
      <dgm:t>
        <a:bodyPr/>
        <a:lstStyle/>
        <a:p>
          <a:endParaRPr lang="en-US"/>
        </a:p>
      </dgm:t>
    </dgm:pt>
    <dgm:pt modelId="{190A8EC7-89F5-4307-8C36-702A26ED2E5E}">
      <dgm:prSet phldr="0"/>
      <dgm:spPr/>
      <dgm:t>
        <a:bodyPr/>
        <a:lstStyle/>
        <a:p>
          <a:endParaRPr lang="en-US" b="0">
            <a:latin typeface="Calibri Light" panose="020F0302020204030204"/>
          </a:endParaRPr>
        </a:p>
      </dgm:t>
    </dgm:pt>
    <dgm:pt modelId="{5DC03AEA-7691-4A97-AE6F-80928C35806E}" type="parTrans" cxnId="{A4FCAFA6-294B-4027-A1C1-886F522AA0B3}">
      <dgm:prSet/>
      <dgm:spPr/>
    </dgm:pt>
    <dgm:pt modelId="{0DE1A010-B1F9-4C18-8D7F-9C1A77BE34BD}" type="sibTrans" cxnId="{A4FCAFA6-294B-4027-A1C1-886F522AA0B3}">
      <dgm:prSet/>
      <dgm:spPr/>
    </dgm:pt>
    <dgm:pt modelId="{40E2BD01-B9CA-477F-9167-95ED36832921}" type="pres">
      <dgm:prSet presAssocID="{FB4A6C66-CD07-4388-A897-08C298F595D6}" presName="linear" presStyleCnt="0">
        <dgm:presLayoutVars>
          <dgm:animLvl val="lvl"/>
          <dgm:resizeHandles val="exact"/>
        </dgm:presLayoutVars>
      </dgm:prSet>
      <dgm:spPr/>
    </dgm:pt>
    <dgm:pt modelId="{6B79B31F-E8CA-48D9-80B1-AE342DFFFEF7}" type="pres">
      <dgm:prSet presAssocID="{9CDC7980-8D27-49C3-82D3-40C24E196C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0A387A9-21B0-4D2C-810C-A1D6B4CD9BF4}" type="pres">
      <dgm:prSet presAssocID="{9CDC7980-8D27-49C3-82D3-40C24E196CA0}" presName="childText" presStyleLbl="revTx" presStyleIdx="0" presStyleCnt="2">
        <dgm:presLayoutVars>
          <dgm:bulletEnabled val="1"/>
        </dgm:presLayoutVars>
      </dgm:prSet>
      <dgm:spPr/>
    </dgm:pt>
    <dgm:pt modelId="{A4EE91F2-A642-4E82-A985-4F14E80F950B}" type="pres">
      <dgm:prSet presAssocID="{48B5F1CC-974F-4968-B1E0-F253985714F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6E133DB-0D57-4828-AE8E-315696431D54}" type="pres">
      <dgm:prSet presAssocID="{48B5F1CC-974F-4968-B1E0-F253985714F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3214436-850E-432F-AFEC-DF7C866B1D5C}" srcId="{48B5F1CC-974F-4968-B1E0-F253985714F6}" destId="{964FF9B0-52F8-43BC-80CD-368870F99471}" srcOrd="0" destOrd="0" parTransId="{689DF02F-ABDF-43D9-AAC0-626892A6D37F}" sibTransId="{F2588FA2-C59A-4B4D-83BE-5E0C0E4561D2}"/>
    <dgm:cxn modelId="{2C174B3A-C2D6-4E7C-9E62-3F84D0851935}" type="presOf" srcId="{FB4A6C66-CD07-4388-A897-08C298F595D6}" destId="{40E2BD01-B9CA-477F-9167-95ED36832921}" srcOrd="0" destOrd="0" presId="urn:microsoft.com/office/officeart/2005/8/layout/vList2"/>
    <dgm:cxn modelId="{9FEEFD52-3D4F-40CB-AA24-3D9C27E38DFD}" type="presOf" srcId="{A486B080-BC9B-49E0-B3D0-311299644CE4}" destId="{90A387A9-21B0-4D2C-810C-A1D6B4CD9BF4}" srcOrd="0" destOrd="0" presId="urn:microsoft.com/office/officeart/2005/8/layout/vList2"/>
    <dgm:cxn modelId="{5E9DC08F-BA2E-40AF-AF2F-B55915ABCF08}" srcId="{FB4A6C66-CD07-4388-A897-08C298F595D6}" destId="{9CDC7980-8D27-49C3-82D3-40C24E196CA0}" srcOrd="0" destOrd="0" parTransId="{20D366CB-F70C-46E1-8702-179B5D40204A}" sibTransId="{36260FA0-A233-47BC-B670-2F467EDE52F5}"/>
    <dgm:cxn modelId="{A4FCAFA6-294B-4027-A1C1-886F522AA0B3}" srcId="{9CDC7980-8D27-49C3-82D3-40C24E196CA0}" destId="{190A8EC7-89F5-4307-8C36-702A26ED2E5E}" srcOrd="1" destOrd="0" parTransId="{5DC03AEA-7691-4A97-AE6F-80928C35806E}" sibTransId="{0DE1A010-B1F9-4C18-8D7F-9C1A77BE34BD}"/>
    <dgm:cxn modelId="{9BD66EB5-1864-4180-A36E-9C46E468E0CA}" type="presOf" srcId="{48B5F1CC-974F-4968-B1E0-F253985714F6}" destId="{A4EE91F2-A642-4E82-A985-4F14E80F950B}" srcOrd="0" destOrd="0" presId="urn:microsoft.com/office/officeart/2005/8/layout/vList2"/>
    <dgm:cxn modelId="{F8042CBB-9DAD-4A0B-9825-638E310BE41E}" type="presOf" srcId="{9CDC7980-8D27-49C3-82D3-40C24E196CA0}" destId="{6B79B31F-E8CA-48D9-80B1-AE342DFFFEF7}" srcOrd="0" destOrd="0" presId="urn:microsoft.com/office/officeart/2005/8/layout/vList2"/>
    <dgm:cxn modelId="{53A100BC-9F1C-403E-A819-A3B5A3F04337}" srcId="{9CDC7980-8D27-49C3-82D3-40C24E196CA0}" destId="{A486B080-BC9B-49E0-B3D0-311299644CE4}" srcOrd="0" destOrd="0" parTransId="{E7C06AE7-4FF2-4011-B8AD-7A4021761956}" sibTransId="{DB7C70BC-CA53-4144-84F3-4DB32D3F96C4}"/>
    <dgm:cxn modelId="{804ECCDB-C646-4FD6-9D6A-73B3F9CD7022}" srcId="{FB4A6C66-CD07-4388-A897-08C298F595D6}" destId="{48B5F1CC-974F-4968-B1E0-F253985714F6}" srcOrd="1" destOrd="0" parTransId="{AB092DCF-DA73-48D8-BCF3-83E8DF2FC46A}" sibTransId="{8D9858D4-6D9D-4D3C-B39F-B622628BCDFF}"/>
    <dgm:cxn modelId="{F03D95E5-8994-4FA7-95AD-5C9D9D58FC51}" type="presOf" srcId="{964FF9B0-52F8-43BC-80CD-368870F99471}" destId="{C6E133DB-0D57-4828-AE8E-315696431D54}" srcOrd="0" destOrd="0" presId="urn:microsoft.com/office/officeart/2005/8/layout/vList2"/>
    <dgm:cxn modelId="{D01B6BF2-C190-4D72-9933-3F1A83170AA8}" type="presOf" srcId="{190A8EC7-89F5-4307-8C36-702A26ED2E5E}" destId="{90A387A9-21B0-4D2C-810C-A1D6B4CD9BF4}" srcOrd="0" destOrd="1" presId="urn:microsoft.com/office/officeart/2005/8/layout/vList2"/>
    <dgm:cxn modelId="{68DE84CE-276F-4218-8A22-3C9D98A1599E}" type="presParOf" srcId="{40E2BD01-B9CA-477F-9167-95ED36832921}" destId="{6B79B31F-E8CA-48D9-80B1-AE342DFFFEF7}" srcOrd="0" destOrd="0" presId="urn:microsoft.com/office/officeart/2005/8/layout/vList2"/>
    <dgm:cxn modelId="{3B16FE6A-D847-44E9-8C22-D10A5BEEB4E6}" type="presParOf" srcId="{40E2BD01-B9CA-477F-9167-95ED36832921}" destId="{90A387A9-21B0-4D2C-810C-A1D6B4CD9BF4}" srcOrd="1" destOrd="0" presId="urn:microsoft.com/office/officeart/2005/8/layout/vList2"/>
    <dgm:cxn modelId="{BD49A6F9-9975-47A9-9C88-85621B8BBD6C}" type="presParOf" srcId="{40E2BD01-B9CA-477F-9167-95ED36832921}" destId="{A4EE91F2-A642-4E82-A985-4F14E80F950B}" srcOrd="2" destOrd="0" presId="urn:microsoft.com/office/officeart/2005/8/layout/vList2"/>
    <dgm:cxn modelId="{6A5D994B-B411-4040-8A76-56DF93B1DE9B}" type="presParOf" srcId="{40E2BD01-B9CA-477F-9167-95ED36832921}" destId="{C6E133DB-0D57-4828-AE8E-315696431D5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EB5A7-07A0-41C1-90B7-055CD25396C9}">
      <dsp:nvSpPr>
        <dsp:cNvPr id="0" name=""/>
        <dsp:cNvSpPr/>
      </dsp:nvSpPr>
      <dsp:spPr>
        <a:xfrm>
          <a:off x="1835050" y="96"/>
          <a:ext cx="1816298" cy="18162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 Land</a:t>
          </a:r>
          <a:endParaRPr lang="en-US" sz="2000" kern="1200"/>
        </a:p>
      </dsp:txBody>
      <dsp:txXfrm>
        <a:off x="2101041" y="266087"/>
        <a:ext cx="1284316" cy="1284316"/>
      </dsp:txXfrm>
    </dsp:sp>
    <dsp:sp modelId="{4D4778A7-A16C-4D89-9C04-A68B86AF4A56}">
      <dsp:nvSpPr>
        <dsp:cNvPr id="0" name=""/>
        <dsp:cNvSpPr/>
      </dsp:nvSpPr>
      <dsp:spPr>
        <a:xfrm rot="3600000">
          <a:off x="3176697" y="1772356"/>
          <a:ext cx="484710" cy="613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213050" y="1831990"/>
        <a:ext cx="339297" cy="367800"/>
      </dsp:txXfrm>
    </dsp:sp>
    <dsp:sp modelId="{5D3E6476-0626-465D-B8AE-D7B4CC82ED10}">
      <dsp:nvSpPr>
        <dsp:cNvPr id="0" name=""/>
        <dsp:cNvSpPr/>
      </dsp:nvSpPr>
      <dsp:spPr>
        <a:xfrm>
          <a:off x="3200474" y="2365079"/>
          <a:ext cx="1816298" cy="1816298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 People</a:t>
          </a:r>
          <a:endParaRPr lang="en-US" sz="2000" kern="1200"/>
        </a:p>
      </dsp:txBody>
      <dsp:txXfrm>
        <a:off x="3466465" y="2631070"/>
        <a:ext cx="1284316" cy="1284316"/>
      </dsp:txXfrm>
    </dsp:sp>
    <dsp:sp modelId="{6F41A3DB-5192-490B-9D9F-819FFDEEB980}">
      <dsp:nvSpPr>
        <dsp:cNvPr id="0" name=""/>
        <dsp:cNvSpPr/>
      </dsp:nvSpPr>
      <dsp:spPr>
        <a:xfrm rot="10800000">
          <a:off x="2514562" y="2966728"/>
          <a:ext cx="484710" cy="613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659975" y="3089328"/>
        <a:ext cx="339297" cy="367800"/>
      </dsp:txXfrm>
    </dsp:sp>
    <dsp:sp modelId="{F10F8524-7F83-48E3-8F7A-D3CE2EFE3BEA}">
      <dsp:nvSpPr>
        <dsp:cNvPr id="0" name=""/>
        <dsp:cNvSpPr/>
      </dsp:nvSpPr>
      <dsp:spPr>
        <a:xfrm>
          <a:off x="469627" y="2365079"/>
          <a:ext cx="1816298" cy="181629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 Investment</a:t>
          </a:r>
          <a:endParaRPr lang="en-US" sz="2000" kern="1200"/>
        </a:p>
      </dsp:txBody>
      <dsp:txXfrm>
        <a:off x="735618" y="2631070"/>
        <a:ext cx="1284316" cy="1284316"/>
      </dsp:txXfrm>
    </dsp:sp>
    <dsp:sp modelId="{B968208F-C4DC-404F-A958-55ED5FCA42AB}">
      <dsp:nvSpPr>
        <dsp:cNvPr id="0" name=""/>
        <dsp:cNvSpPr/>
      </dsp:nvSpPr>
      <dsp:spPr>
        <a:xfrm rot="18000000">
          <a:off x="1811273" y="1796117"/>
          <a:ext cx="484710" cy="613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7626" y="1981683"/>
        <a:ext cx="339297" cy="367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9B31F-E8CA-48D9-80B1-AE342DFFFEF7}">
      <dsp:nvSpPr>
        <dsp:cNvPr id="0" name=""/>
        <dsp:cNvSpPr/>
      </dsp:nvSpPr>
      <dsp:spPr>
        <a:xfrm>
          <a:off x="0" y="56550"/>
          <a:ext cx="5744684" cy="83947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Calibri Light" panose="020F0302020204030204"/>
            </a:rPr>
            <a:t>Correlation</a:t>
          </a:r>
          <a:endParaRPr lang="en-US" sz="3500" b="1" kern="1200"/>
        </a:p>
      </dsp:txBody>
      <dsp:txXfrm>
        <a:off x="40980" y="97530"/>
        <a:ext cx="5662724" cy="757514"/>
      </dsp:txXfrm>
    </dsp:sp>
    <dsp:sp modelId="{90A387A9-21B0-4D2C-810C-A1D6B4CD9BF4}">
      <dsp:nvSpPr>
        <dsp:cNvPr id="0" name=""/>
        <dsp:cNvSpPr/>
      </dsp:nvSpPr>
      <dsp:spPr>
        <a:xfrm>
          <a:off x="0" y="896025"/>
          <a:ext cx="5744684" cy="170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9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kern="1200"/>
            <a:t>Finding the correlation between the oil price and conflicts through linear regression models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700" b="0" kern="1200">
            <a:latin typeface="Calibri Light" panose="020F0302020204030204"/>
          </a:endParaRPr>
        </a:p>
      </dsp:txBody>
      <dsp:txXfrm>
        <a:off x="0" y="896025"/>
        <a:ext cx="5744684" cy="1702575"/>
      </dsp:txXfrm>
    </dsp:sp>
    <dsp:sp modelId="{A4EE91F2-A642-4E82-A985-4F14E80F950B}">
      <dsp:nvSpPr>
        <dsp:cNvPr id="0" name=""/>
        <dsp:cNvSpPr/>
      </dsp:nvSpPr>
      <dsp:spPr>
        <a:xfrm>
          <a:off x="0" y="2598600"/>
          <a:ext cx="5744684" cy="83947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Calibri Light" panose="020F0302020204030204"/>
            </a:rPr>
            <a:t>Specific time-periods</a:t>
          </a:r>
          <a:endParaRPr lang="en-US" sz="3500" b="1" kern="1200"/>
        </a:p>
      </dsp:txBody>
      <dsp:txXfrm>
        <a:off x="40980" y="2639580"/>
        <a:ext cx="5662724" cy="757514"/>
      </dsp:txXfrm>
    </dsp:sp>
    <dsp:sp modelId="{C6E133DB-0D57-4828-AE8E-315696431D54}">
      <dsp:nvSpPr>
        <dsp:cNvPr id="0" name=""/>
        <dsp:cNvSpPr/>
      </dsp:nvSpPr>
      <dsp:spPr>
        <a:xfrm>
          <a:off x="0" y="3438075"/>
          <a:ext cx="5744684" cy="123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9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kern="1200"/>
            <a:t>Finding other factors along with the oil price during time period of a specific war/conflict</a:t>
          </a:r>
        </a:p>
      </dsp:txBody>
      <dsp:txXfrm>
        <a:off x="0" y="3438075"/>
        <a:ext cx="5744684" cy="1231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3T18:08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21897 4181 16383 0 0,'-4'5'0'0'0,"-7"1"0"0"0,-5 4 0 0 0,-9 1 0 0 0,-5-2 0 0 0,-7 2 0 0 0,0-1 0 0 0,0 3 0 0 0,3-2 0 0 0,2 3 0 0 0,2 3 0 0 0,-2 8 0 0 0,-6-1 0 0 0,-4 0 0 0 0,-5 6 0 0 0,-7 1 0 0 0,-4 5 0 0 0,3-4 0 0 0,12-2 0 0 0,8-7 0 0 0,10-3 0 0 0,5-4 0 0 0,5-1 0 0 0,2-3 0 0 0,2 5 0 0 0,-5 5 0 0 0,-1 3 0 0 0,-1-3 0 0 0,2 0 0 0 0,3 4 0 0 0,5 3 0 0 0,3 1 0 0 0,3 0 0 0 0,1-1 0 0 0,2-1 0 0 0,-1 4 0 0 0,1 1 0 0 0,0 0 0 0 0,-1-2 0 0 0,5-2 0 0 0,6 0 0 0 0,1-2 0 0 0,-2 0 0 0 0,-2-1 0 0 0,-3 0 0 0 0,-2 1 0 0 0,-1-1 0 0 0,-2 0 0 0 0,0 0 0 0 0,0 1 0 0 0,-1-1 0 0 0,1 5 0 0 0,-1 1 0 0 0,1 1 0 0 0,0-2 0 0 0,0 3 0 0 0,0 0 0 0 0,0 0 0 0 0,0-3 0 0 0,0-1 0 0 0,0-2 0 0 0,-5-1 0 0 0,-1 0 0 0 0,1-1 0 0 0,-4 1 0 0 0,-1-1 0 0 0,3 0 0 0 0,1 0 0 0 0,-2 0 0 0 0,0 5 0 0 0,-3-3 0 0 0,-5 3 0 0 0,2 0 0 0 0,2 0 0 0 0,3-1 0 0 0,-1-6 0 0 0,1 2 0 0 0,3 2 0 0 0,1 0 0 0 0,2-1 0 0 0,-3 1 0 0 0,0-1 0 0 0,-4 0 0 0 0,-1 0 0 0 0,3-1 0 0 0,2 1 0 0 0,-3-5 0 0 0,1 3 0 0 0,1 1 0 0 0,-2 2 0 0 0,0 4 0 0 0,2 2 0 0 0,1 3 0 0 0,-1 1 0 0 0,-1-2 0 0 0,1 2 0 0 0,3-1 0 0 0,1-3 0 0 0,1-2 0 0 0,-3-2 0 0 0,-1-2 0 0 0,0-1 0 0 0,2 0 0 0 0,-3 3 0 0 0,-1 2 0 0 0,1 0 0 0 0,-2-6 0 0 0,0-2 0 0 0,1-2 0 0 0,3 6 0 0 0,1 6 0 0 0,3 2 0 0 0,-9 4 0 0 0,-2 0 0 0 0,1 1 0 0 0,2-1 0 0 0,3-2 0 0 0,2-5 0 0 0,2 3 0 0 0,1-2 0 0 0,1-1 0 0 0,1-2 0 0 0,-1-2 0 0 0,1-1 0 0 0,-1-1 0 0 0,0 4 0 0 0,1 5 0 0 0,-1 2 0 0 0,0-2 0 0 0,0-1 0 0 0,-5-8 0 0 0,-1-4 0 0 0,0-1 0 0 0,2 10 0 0 0,1 3 0 0 0,1 0 0 0 0,0-1 0 0 0,2-2 0 0 0,0-2 0 0 0,0-1 0 0 0,0-2 0 0 0,1 0 0 0 0,-1-1 0 0 0,0 0 0 0 0,0 0 0 0 0,0 1 0 0 0,0 3 0 0 0,0 3 0 0 0,0-1 0 0 0,0-1 0 0 0,0-2 0 0 0,0 0 0 0 0,0 3 0 0 0,-4-4 0 0 0,-2-2 0 0 0,0 0 0 0 0,1-1 0 0 0,-2-5 0 0 0,-6-5 0 0 0,0-1 0 0 0,3 1 0 0 0,-3-1 0 0 0,2 6 0 0 0,-2 4 0 0 0,-3-3 0 0 0,-4 1 0 0 0,2 0 0 0 0,-1-3 0 0 0,4-1 0 0 0,3 2 0 0 0,0 1 0 0 0,-3 2 0 0 0,2 2 0 0 0,-3 0 0 0 0,3 1 0 0 0,-2 1 0 0 0,-7 0 0 0 0,1 0 0 0 0,3 4 0 0 0,0-3 0 0 0,4-2 0 0 0,-1 0 0 0 0,-2-1 0 0 0,2 5 0 0 0,3 6 0 0 0,-1 1 0 0 0,3 0 0 0 0,-3-3 0 0 0,2-3 0 0 0,2-1 0 0 0,-2-2 0 0 0,2 3 0 0 0,-3 2 0 0 0,1-2 0 0 0,-3 0 0 0 0,2-2 0 0 0,3-1 0 0 0,2 0 0 0 0,3-2 0 0 0,2 1 0 0 0,1-1 0 0 0,2 5 0 0 0,-1 1 0 0 0,1 9 0 0 0,-1 11 0 0 0,1 5 0 0 0,-1 12 0 0 0,0 2 0 0 0,0-1 0 0 0,0-4 0 0 0,0 0 0 0 0,0-1 0 0 0,0-8 0 0 0,0-9 0 0 0,0-9 0 0 0,0-5 0 0 0,5 0 0 0 0,5 3 0 0 0,2-1 0 0 0,3 4 0 0 0,3 8 0 0 0,-1 0 0 0 0,-4 1 0 0 0,1 1 0 0 0,-2 6 0 0 0,-3-2 0 0 0,-4-7 0 0 0,-2-5 0 0 0,-1-7 0 0 0,-2 1 0 0 0,-5 3 0 0 0,-1-1 0 0 0,-5 2 0 0 0,0-1 0 0 0,-8 2 0 0 0,-4 7 0 0 0,-3 9 0 0 0,-2 4 0 0 0,-1 5 0 0 0,1 1 0 0 0,0-3 0 0 0,5-8 0 0 0,6-3 0 0 0,7-3 0 0 0,4-5 0 0 0,-1-1 0 0 0,1-4 0 0 0,-8-4 0 0 0,-2-3 0 0 0,3-4 0 0 0,3-1 0 0 0,-2-1 0 0 0,2-2 0 0 0,3 10 0 0 0,2 12 0 0 0,-3 2 0 0 0,1 7 0 0 0,-4 2 0 0 0,1 10 0 0 0,-3-3 0 0 0,0-7 0 0 0,4-5 0 0 0,-2-11 0 0 0,0-5 0 0 0,4-3 0 0 0,1-3 0 0 0,3-2 0 0 0,1 2 0 0 0,-3 15 0 0 0,0 3 0 0 0,-10 3 0 0 0,-1 2 0 0 0,2 0 0 0 0,-1-5 0 0 0,1-5 0 0 0,4-7 0 0 0,3-4 0 0 0,4-4 0 0 0,1 7 0 0 0,1 2 0 0 0,2 8 0 0 0,-1 4 0 0 0,1 4 0 0 0,-1-3 0 0 0,1-6 0 0 0,-1-6 0 0 0,0-5 0 0 0,0-4 0 0 0,-4-3 0 0 0,-2 4 0 0 0,0 0 0 0 0,2 0 0 0 0,0 4 0 0 0,2 0 0 0 0,1 3 0 0 0,1 0 0 0 0,0-3 0 0 0,0-2 0 0 0,0-2 0 0 0,0-2 0 0 0,5-6 0 0 0,6-3 0 0 0,5-4 0 0 0,9-5 0 0 0,10-5 0 0 0,7 7 0 0 0,15 0 0 0 0,11 2 0 0 0,3 0 0 0 0,-1-4 0 0 0,-9-3 0 0 0,-9-4 0 0 0,-10-1 0 0 0,-3 2 0 0 0,10 1 0 0 0,20 4 0 0 0,19 4 0 0 0,14 0 0 0 0,3 3 0 0 0,-8-3 0 0 0,-16-3 0 0 0,-16-3 0 0 0,-16-3 0 0 0,-11-3 0 0 0,-8-1 0 0 0,0-2 0 0 0,0 1 0 0 0,-1-1 0 0 0,-1 0 0 0 0,-1 1 0 0 0,0 0 0 0 0,-1-1 0 0 0,1 1 0 0 0,-1 0 0 0 0,0 0 0 0 0,5 0 0 0 0,6 0 0 0 0,10 0 0 0 0,15 5 0 0 0,6 1 0 0 0,10 4 0 0 0,-5 1 0 0 0,-9-2 0 0 0,-12-3 0 0 0,-10-1 0 0 0,-7-3 0 0 0,-6-1 0 0 0,-3-1 0 0 0,-1 0 0 0 0,-1 0 0 0 0,5-1 0 0 0,2 10 0 0 0,5 3 0 0 0,0-1 0 0 0,-1 2 0 0 0,-2 0 0 0 0,-2-3 0 0 0,2-4 0 0 0,1-2 0 0 0,-2-1 0 0 0,4-3 0 0 0,-1 0 0 0 0,8 0 0 0 0,1-1 0 0 0,1 1 0 0 0,8-1 0 0 0,3 1 0 0 0,1 0 0 0 0,0 0 0 0 0,-5 0 0 0 0,-7 0 0 0 0,-3 0 0 0 0,-3 0 0 0 0,-4 0 0 0 0,-3 0 0 0 0,-8-5 0 0 0,-7-5 0 0 0,-3-6 0 0 0,2-1 0 0 0,1 4 0 0 0,-1-6 0 0 0,-3-4 0 0 0,0-3 0 0 0,-2-5 0 0 0,-3-2 0 0 0,2-1 0 0 0,-1-3 0 0 0,2 1 0 0 0,0 1 0 0 0,-2 3 0 0 0,-3 1 0 0 0,-2 3 0 0 0,-2 0 0 0 0,-2 2 0 0 0,0 0 0 0 0,0 0 0 0 0,0-5 0 0 0,-1-5 0 0 0,1-2 0 0 0,-1 1 0 0 0,1 3 0 0 0,0 2 0 0 0,0-2 0 0 0,0 0 0 0 0,0 1 0 0 0,0 3 0 0 0,0 0 0 0 0,0 2 0 0 0,0-3 0 0 0,0-2 0 0 0,5 6 0 0 0,1 2 0 0 0,-1 1 0 0 0,0 1 0 0 0,3-1 0 0 0,4-1 0 0 0,1 0 0 0 0,-2-1 0 0 0,1 0 0 0 0,8-5 0 0 0,5-11 0 0 0,3-16 0 0 0,-4-2 0 0 0,0 4 0 0 0,3-2 0 0 0,-2-5 0 0 0,-1 0 0 0 0,0 2 0 0 0,-4-8 0 0 0,3 0 0 0 0,-2 7 0 0 0,-4 0 0 0 0,-6-7 0 0 0,-4-1 0 0 0,-3-2 0 0 0,-3-11 0 0 0,3-5 0 0 0,1 3 0 0 0,4 3 0 0 0,1 2 0 0 0,-2 5 0 0 0,3-11 0 0 0,-1-1 0 0 0,2 2 0 0 0,4 1 0 0 0,0 11 0 0 0,0 9 0 0 0,-1 6 0 0 0,0 4 0 0 0,-1 6 0 0 0,-4 3 0 0 0,5 9 0 0 0,1 6 0 0 0,-3 4 0 0 0,1 1 0 0 0,3-8 0 0 0,3-3 0 0 0,-2 0 0 0 0,-5 2 0 0 0,1 2 0 0 0,3 1 0 0 0,2-2 0 0 0,2 0 0 0 0,-1 1 0 0 0,-1 1 0 0 0,2 2 0 0 0,1 1 0 0 0,2-8 0 0 0,1-3 0 0 0,1 6 0 0 0,4 3 0 0 0,-1-1 0 0 0,-3-1 0 0 0,0-3 0 0 0,-1-1 0 0 0,-4 2 0 0 0,-1 6 0 0 0,-5 4 0 0 0,-4 1 0 0 0,1 5 0 0 0,2 0 0 0 0,-1 0 0 0 0,1-7 0 0 0,4-4 0 0 0,3 0 0 0 0,2-6 0 0 0,-3 0 0 0 0,-4-4 0 0 0,-1-4 0 0 0,1 5 0 0 0,-1 1 0 0 0,1 1 0 0 0,-3 3 0 0 0,-3-3 0 0 0,-3 2 0 0 0,-3 0 0 0 0,7 3 0 0 0,1 2 0 0 0,4-4 0 0 0,3-9 0 0 0,7-11 0 0 0,9-10 0 0 0,16-13 0 0 0,13-10 0 0 0,18-19 0 0 0,13-13 0 0 0,4-1 0 0 0,-2 12 0 0 0,-3 14 0 0 0,-13 15 0 0 0,-17 15 0 0 0,-13 15 0 0 0,-13 10 0 0 0,-6 3 0 0 0,-10 3 0 0 0,-4 2 0 0 0,4 2 0 0 0,-2 2 0 0 0,1 4 0 0 0,-4 2 0 0 0,0 4 0 0 0,2-4 0 0 0,-3-3 0 0 0,1 3 0 0 0,1-1 0 0 0,-1-1 0 0 0,4 0 0 0 0,4 2 0 0 0,-2 1 0 0 0,-2-1 0 0 0,-3-2 0 0 0,-1-1 0 0 0,-2-2 0 0 0,-1 0 0 0 0,-2-2 0 0 0,2 5 0 0 0,-2 1 0 0 0,2-9 0 0 0,-2-4 0 0 0,2-1 0 0 0,-2 2 0 0 0,2 1 0 0 0,-2 2 0 0 0,2 1 0 0 0,-1-3 0 0 0,-4-1 0 0 0,2 6 0 0 0,-1 2 0 0 0,-2 1 0 0 0,1 5 0 0 0,5 1 0 0 0,-1-10 0 0 0,2 0 0 0 0,12-4 0 0 0,2-2 0 0 0,0 5 0 0 0,0 4 0 0 0,-6 1 0 0 0,-1 4 0 0 0,-5 2 0 0 0,-1-1 0 0 0,1 3 0 0 0,-1-1 0 0 0,0 3 0 0 0,-3 0 0 0 0,2-4 0 0 0,2-1 0 0 0,3-4 0 0 0,3-1 0 0 0,1-6 0 0 0,-2-3 0 0 0,-2 1 0 0 0,-3 0 0 0 0,4-3 0 0 0,-2-4 0 0 0,1-10 0 0 0,1-9 0 0 0,-2 0 0 0 0,-1-3 0 0 0,2-5 0 0 0,1-5 0 0 0,2-3 0 0 0,2 10 0 0 0,5 8 0 0 0,-2 8 0 0 0,-6 8 0 0 0,-2 6 0 0 0,-5 1 0 0 0,0 0 0 0 0,-3 2 0 0 0,1 6 0 0 0,-1 3 0 0 0,-3 1 0 0 0,1 3 0 0 0,-1 1 0 0 0,-1-1 0 0 0,1-3 0 0 0,0-1 0 0 0,7-2 0 0 0,2-2 0 0 0,1 4 0 0 0,-3-3 0 0 0,-3-2 0 0 0,-4-5 0 0 0,1 2 0 0 0,-2 2 0 0 0,3 2 0 0 0,-1 0 0 0 0,-1 0 0 0 0,1-4 0 0 0,-1-6 0 0 0,-1-6 0 0 0,-3-1 0 0 0,3 3 0 0 0,0 4 0 0 0,3 3 0 0 0,-1 3 0 0 0,-1-3 0 0 0,6-4 0 0 0,1 0 0 0 0,-3 0 0 0 0,-2 4 0 0 0,-5 2 0 0 0,-2 2 0 0 0,2 5 0 0 0,0-1 0 0 0,0-1 0 0 0,2 3 0 0 0,1 2 0 0 0,2-1 0 0 0,1 0 0 0 0,-3-2 0 0 0,-3-1 0 0 0,-2 0 0 0 0,-1-1 0 0 0,2 4 0 0 0,1 1 0 0 0,-1 0 0 0 0,-1-5 0 0 0,-1-4 0 0 0,-6 4 0 0 0,-6 2 0 0 0,-7 5 0 0 0,-10 1 0 0 0,-8 0 0 0 0,-5-3 0 0 0,-3 3 0 0 0,1 5 0 0 0,2 4 0 0 0,-1 3 0 0 0,2-5 0 0 0,3-2 0 0 0,3 2 0 0 0,2-2 0 0 0,2 2 0 0 0,1 2 0 0 0,-3 2 0 0 0,-7 4 0 0 0,-5 1 0 0 0,-5-3 0 0 0,-3-1 0 0 0,2 1 0 0 0,1 1 0 0 0,-1-4 0 0 0,-2 1 0 0 0,4 0 0 0 0,0 2 0 0 0,4 2 0 0 0,5 1 0 0 0,3 2 0 0 0,4-1 0 0 0,-3-3 0 0 0,1-2 0 0 0,-4 1 0 0 0,-5 1 0 0 0,0 1 0 0 0,3 1 0 0 0,3 1 0 0 0,3 0 0 0 0,3 1 0 0 0,1 1 0 0 0,2-1 0 0 0,0 0 0 0 0,-5 0 0 0 0,-5 0 0 0 0,-2 0 0 0 0,-12 0 0 0 0,-15 0 0 0 0,-2 0 0 0 0,2 0 0 0 0,-6 0 0 0 0,0 0 0 0 0,-1-4 0 0 0,-2-2 0 0 0,6 0 0 0 0,7-3 0 0 0,9 0 0 0 0,9-3 0 0 0,2 0 0 0 0,4-2 0 0 0,4-3 0 0 0,3-3 0 0 0,-3-3 0 0 0,-13-2 0 0 0,-3 3 0 0 0,-8-3 0 0 0,-2 2 0 0 0,-1 1 0 0 0,-3 4 0 0 0,-4-4 0 0 0,-1-3 0 0 0,-1 3 0 0 0,1 5 0 0 0,4 6 0 0 0,8 4 0 0 0,0 4 0 0 0,1 2 0 0 0,0 2 0 0 0,1-1 0 0 0,-4 2 0 0 0,-1-2 0 0 0,0 1 0 0 0,7 0 0 0 0,2-1 0 0 0,5 0 0 0 0,2 0 0 0 0,3 0 0 0 0,4 0 0 0 0,-5 0 0 0 0,-1 0 0 0 0,4 0 0 0 0,2 0 0 0 0,4 0 0 0 0,2 0 0 0 0,2 0 0 0 0,1 0 0 0 0,1 0 0 0 0,0 0 0 0 0,-4 0 0 0 0,-2 0 0 0 0,0 0 0 0 0,-12 0 0 0 0,-12 5 0 0 0,-6 0 0 0 0,-6 1 0 0 0,0-1 0 0 0,7-2 0 0 0,9-1 0 0 0,9-1 0 0 0,3 0 0 0 0,4-1 0 0 0,-2-1 0 0 0,2 1 0 0 0,3 0 0 0 0,1 0 0 0 0,3 0 0 0 0,1-1 0 0 0,2 1 0 0 0,-1 0 0 0 0,1 0 0 0 0,0 0 0 0 0,0 0 0 0 0,0 0 0 0 0,4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CA730-35B8-4650-A254-783ED1E08E09}" type="datetimeFigureOut"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E982-2F1D-4513-9B34-F845335B1D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- group 7</a:t>
            </a:r>
          </a:p>
          <a:p>
            <a:r>
              <a:rPr lang="en-US">
                <a:ea typeface="Calibri"/>
                <a:cs typeface="Calibri"/>
              </a:rPr>
              <a:t>-Thank you for your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0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5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1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982-2F1D-4513-9B34-F845335B1D09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hyperlink" Target="https://www.citygirlgoeswest.com/2017/02/grand-coulee-dam.html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davidcherney/2020/09/09/how-much-investment-is-needed-for-a-clean-energy-future/?sh=7f9783103a38" TargetMode="External"/><Relationship Id="rId3" Type="http://schemas.openxmlformats.org/officeDocument/2006/relationships/hyperlink" Target="https://www.nrel.gov/docs/fy12osti/51946.pdf" TargetMode="External"/><Relationship Id="rId7" Type="http://schemas.openxmlformats.org/officeDocument/2006/relationships/hyperlink" Target="https://www.bloomberg.com/graphics/2021-energy-land-use-economy/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bcnews.com/politics/white-house/biden-will-commit-halving-u-s-emissions-2030-part-paris-n1264892" TargetMode="External"/><Relationship Id="rId5" Type="http://schemas.openxmlformats.org/officeDocument/2006/relationships/hyperlink" Target="http://www.truenorthreports.com/grid-operators-vermont-electric-grid-reaching-saturation-point" TargetMode="External"/><Relationship Id="rId4" Type="http://schemas.openxmlformats.org/officeDocument/2006/relationships/hyperlink" Target="https://www.iea.org/reports/global-energy-review-2019/natural-ga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ia.gov/electricity/data/eia860/" TargetMode="External"/><Relationship Id="rId3" Type="http://schemas.openxmlformats.org/officeDocument/2006/relationships/hyperlink" Target="https://ucdp.uu.se/downloads/ucdpprio/ucdp-prio-acd-211-csv.zip" TargetMode="External"/><Relationship Id="rId7" Type="http://schemas.openxmlformats.org/officeDocument/2006/relationships/hyperlink" Target="https://www.census.gov/data/datasets/time-series/demo/popest/2010s-total-cities-and-towns.html" TargetMode="External"/><Relationship Id="rId2" Type="http://schemas.openxmlformats.org/officeDocument/2006/relationships/hyperlink" Target="https://data.oecd.org/energy/crude-oil-import-price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fossil-fuels" TargetMode="External"/><Relationship Id="rId5" Type="http://schemas.openxmlformats.org/officeDocument/2006/relationships/hyperlink" Target="https://ourworldindata.org/renewable-energy" TargetMode="External"/><Relationship Id="rId4" Type="http://schemas.openxmlformats.org/officeDocument/2006/relationships/hyperlink" Target="https://ucdp.uu.se/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84487F93-1AE4-9F9F-DDDA-0B15EC701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5" r="-1" b="785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3766C-15C2-8518-994C-B11CCD10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38" y="5386160"/>
            <a:ext cx="9265771" cy="622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>
                <a:ea typeface="+mj-lt"/>
                <a:cs typeface="+mj-lt"/>
              </a:rPr>
              <a:t>Analysis of  Energy Sources</a:t>
            </a:r>
            <a:endParaRPr lang="en-US" sz="4800">
              <a:ea typeface="+mj-lt"/>
              <a:cs typeface="+mj-lt"/>
            </a:endParaRPr>
          </a:p>
          <a:p>
            <a:endParaRPr lang="en-US" sz="4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C515E-C3D4-DCCB-7BF3-75FAB9E16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570" y="4575085"/>
            <a:ext cx="9565028" cy="12492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>
                <a:ea typeface="+mn-lt"/>
                <a:cs typeface="+mn-lt"/>
              </a:rPr>
              <a:t>Team Members: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ea typeface="+mn-lt"/>
                <a:cs typeface="+mn-lt"/>
              </a:rPr>
              <a:t>Abhisha </a:t>
            </a:r>
            <a:r>
              <a:rPr lang="en-US" sz="2000" err="1">
                <a:ea typeface="+mn-lt"/>
                <a:cs typeface="+mn-lt"/>
              </a:rPr>
              <a:t>Tarimane</a:t>
            </a:r>
            <a:endParaRPr lang="en-US" sz="20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ea typeface="+mn-lt"/>
                <a:cs typeface="+mn-lt"/>
              </a:rPr>
              <a:t>Akshant </a:t>
            </a:r>
            <a:r>
              <a:rPr lang="en-US" sz="2000" err="1">
                <a:ea typeface="+mn-lt"/>
                <a:cs typeface="+mn-lt"/>
              </a:rPr>
              <a:t>Churi</a:t>
            </a:r>
            <a:endParaRPr lang="en-US" sz="20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ea typeface="+mn-lt"/>
                <a:cs typeface="+mn-lt"/>
              </a:rPr>
              <a:t>Smit Malik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6" name="Picture 68" descr="A picture containing text, sign, orange, vector graphics&#10;&#10;Description automatically generated">
            <a:extLst>
              <a:ext uri="{FF2B5EF4-FFF2-40B4-BE49-F238E27FC236}">
                <a16:creationId xmlns:a16="http://schemas.microsoft.com/office/drawing/2014/main" id="{656BF0B4-649A-AA2E-7824-7DAE68FC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80822" y="4032549"/>
            <a:ext cx="506083" cy="543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6193A-A22F-ABFB-2358-2778B4EC2D12}"/>
              </a:ext>
            </a:extLst>
          </p:cNvPr>
          <p:cNvSpPr txBox="1"/>
          <p:nvPr/>
        </p:nvSpPr>
        <p:spPr>
          <a:xfrm>
            <a:off x="3720230" y="42613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IS 597 PR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936C7-775D-5FA1-4930-F0BF7641782F}"/>
              </a:ext>
            </a:extLst>
          </p:cNvPr>
          <p:cNvSpPr txBox="1"/>
          <p:nvPr/>
        </p:nvSpPr>
        <p:spPr>
          <a:xfrm>
            <a:off x="2786780" y="45756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Final Project Presentation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93DCE-E120-B123-5FE5-45CEF171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114" y="561183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/>
              <a:t>Renewable Energy Growth</a:t>
            </a:r>
            <a:endParaRPr lang="en-US" sz="2900" b="1"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C3F3042-9D92-B2C7-15A4-CFE81B9F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27" y="4543"/>
            <a:ext cx="5941846" cy="31629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F64A270-606D-6663-A43B-4B585A64B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538" r="6343" b="102"/>
          <a:stretch/>
        </p:blipFill>
        <p:spPr>
          <a:xfrm>
            <a:off x="926656" y="2099625"/>
            <a:ext cx="5232552" cy="2988041"/>
          </a:xfrm>
          <a:prstGeom prst="rect">
            <a:avLst/>
          </a:prstGeom>
        </p:spPr>
      </p:pic>
      <p:pic>
        <p:nvPicPr>
          <p:cNvPr id="9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A406AB6-28DB-1EF6-FC11-07EAA747A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93" y="3107287"/>
            <a:ext cx="6223681" cy="33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B1F8E-3171-82A3-17BC-A3BF6D50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444" y="4272838"/>
            <a:ext cx="4931705" cy="2276279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/>
            </a:br>
            <a:br>
              <a:rPr lang="en-US"/>
            </a:br>
            <a:endParaRPr lang="en-US">
              <a:cs typeface="Calibri Light"/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E036726-4250-0AF6-F35F-C7AA7DF7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453" y="464274"/>
            <a:ext cx="4815305" cy="3737030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D02B692-5A32-4874-337E-B5F5B8B8B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7" y="-2477"/>
            <a:ext cx="6927515" cy="3694638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1BA1D5F-AE13-78D3-C0D9-1981D6F5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7" y="3426523"/>
            <a:ext cx="6927515" cy="3447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530BB-ADFB-1CA2-0129-0AE02CB97A9C}"/>
              </a:ext>
            </a:extLst>
          </p:cNvPr>
          <p:cNvSpPr txBox="1"/>
          <p:nvPr/>
        </p:nvSpPr>
        <p:spPr>
          <a:xfrm>
            <a:off x="7182633" y="4150290"/>
            <a:ext cx="448640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Trends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Out of all, Oil and Coal have negative trends based on recent data.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Surprisingly, Gas has a positive trend which makes fossil fuels collectively have a positive trend.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All the renewable resources have a positive trend which was anticipated.</a:t>
            </a:r>
          </a:p>
        </p:txBody>
      </p:sp>
    </p:spTree>
    <p:extLst>
      <p:ext uri="{BB962C8B-B14F-4D97-AF65-F5344CB8AC3E}">
        <p14:creationId xmlns:p14="http://schemas.microsoft.com/office/powerpoint/2010/main" val="249140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1527E43A-5BA0-C0FD-C2A6-BDD5D6382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247" b="6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17373-13EA-6998-30C2-91A2AD81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Why the US isn't ready for clean Energy</a:t>
            </a:r>
          </a:p>
        </p:txBody>
      </p:sp>
      <p:sp>
        <p:nvSpPr>
          <p:cNvPr id="17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4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97CC-209E-4155-BF16-1B35ACFF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47" y="1146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United States Energy Analysis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A4EE1CA-880C-733A-51FF-63EA075F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3004" y="3213681"/>
            <a:ext cx="3901214" cy="3119612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DE3C47-B6F9-9BC5-C449-72AA9DE2C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" t="1538" r="22572"/>
          <a:stretch/>
        </p:blipFill>
        <p:spPr>
          <a:xfrm>
            <a:off x="-835" y="1289686"/>
            <a:ext cx="8061539" cy="5050926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1FAE6E2-C99A-F4F8-C4BA-DB9DF351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049" y="207613"/>
            <a:ext cx="3974926" cy="3327375"/>
          </a:xfrm>
          <a:prstGeom prst="rect">
            <a:avLst/>
          </a:prstGeom>
        </p:spPr>
      </p:pic>
      <p:pic>
        <p:nvPicPr>
          <p:cNvPr id="1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07C3822-5EEA-A5CF-B728-BE41A4501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56" t="103" r="126" b="67405"/>
          <a:stretch/>
        </p:blipFill>
        <p:spPr>
          <a:xfrm>
            <a:off x="2604370" y="1403465"/>
            <a:ext cx="1857566" cy="132578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0EEDBB5-CC46-3C69-4A0C-F97A52AE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537" y="6333431"/>
            <a:ext cx="4997884" cy="40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F196E-842A-C5D0-A354-B68BABC0D786}"/>
              </a:ext>
            </a:extLst>
          </p:cNvPr>
          <p:cNvSpPr txBox="1"/>
          <p:nvPr/>
        </p:nvSpPr>
        <p:spPr>
          <a:xfrm>
            <a:off x="7882689" y="6268452"/>
            <a:ext cx="3886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Data viz using </a:t>
            </a:r>
            <a:r>
              <a:rPr lang="en-US" sz="1100" dirty="0">
                <a:ea typeface="+mn-lt"/>
                <a:cs typeface="+mn-lt"/>
              </a:rPr>
              <a:t>US Energy Information Administration  2020 data</a:t>
            </a:r>
            <a:endParaRPr lang="en-US" sz="1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69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865D-0AFE-8626-4162-88ECCB27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4592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Importance of Water Bodies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8DCAE56-E7E8-E76D-4E3E-0261F0884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070"/>
          <a:stretch/>
        </p:blipFill>
        <p:spPr>
          <a:xfrm>
            <a:off x="202204" y="1115816"/>
            <a:ext cx="4167107" cy="4351338"/>
          </a:xfrm>
        </p:spPr>
      </p:pic>
      <p:pic>
        <p:nvPicPr>
          <p:cNvPr id="7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63CA237-4981-5D9D-A12B-8CDC4C67C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51" r="205" b="69688"/>
          <a:stretch/>
        </p:blipFill>
        <p:spPr>
          <a:xfrm>
            <a:off x="2504905" y="1299532"/>
            <a:ext cx="1365347" cy="1318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305A8C-9A71-FAFF-C9A5-B521CC159F84}"/>
              </a:ext>
            </a:extLst>
          </p:cNvPr>
          <p:cNvSpPr/>
          <p:nvPr/>
        </p:nvSpPr>
        <p:spPr>
          <a:xfrm>
            <a:off x="3968662" y="1301662"/>
            <a:ext cx="918575" cy="1116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EDD477DC-258B-B11A-6C6D-44A2F9AF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73" y="476325"/>
            <a:ext cx="3321007" cy="2906599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77FF72D-8950-EA71-B96D-9A59EDDE9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341" y="481163"/>
            <a:ext cx="3562350" cy="3141562"/>
          </a:xfrm>
          <a:prstGeom prst="rect">
            <a:avLst/>
          </a:prstGeom>
        </p:spPr>
      </p:pic>
      <p:pic>
        <p:nvPicPr>
          <p:cNvPr id="11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E98F0AEF-A289-4FBF-2E16-D44D02E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202" y="3803646"/>
            <a:ext cx="4171950" cy="291020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1C2C1363-F5C6-2165-FC78-703CEC7F8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3018" y="1220189"/>
            <a:ext cx="657225" cy="10668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72AB9332-B2C1-F989-553A-9E55240EB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704560"/>
            <a:ext cx="2743200" cy="653485"/>
          </a:xfrm>
          <a:prstGeom prst="rect">
            <a:avLst/>
          </a:prstGeom>
        </p:spPr>
      </p:pic>
      <p:pic>
        <p:nvPicPr>
          <p:cNvPr id="9" name="Picture 1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7BF7BC86-5740-389C-4082-135EDEFB42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25" y="3767047"/>
            <a:ext cx="3190875" cy="2419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789BB-BA99-7067-5B04-D0A8EFBE3E78}"/>
              </a:ext>
            </a:extLst>
          </p:cNvPr>
          <p:cNvSpPr txBox="1"/>
          <p:nvPr/>
        </p:nvSpPr>
        <p:spPr>
          <a:xfrm>
            <a:off x="4997570" y="61765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Grand Coulee Dame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834A9-0574-E17C-869D-3B6CDBEA8CE1}"/>
              </a:ext>
            </a:extLst>
          </p:cNvPr>
          <p:cNvSpPr txBox="1"/>
          <p:nvPr/>
        </p:nvSpPr>
        <p:spPr>
          <a:xfrm>
            <a:off x="4546120" y="6543854"/>
            <a:ext cx="535987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Source image: </a:t>
            </a:r>
            <a:r>
              <a:rPr lang="en-US" sz="1000" dirty="0">
                <a:ea typeface="+mn-lt"/>
                <a:cs typeface="+mn-lt"/>
                <a:hlinkClick r:id="rId10"/>
              </a:rPr>
              <a:t>City Girl Goes West: Grand Coulee Dam</a:t>
            </a:r>
            <a:endParaRPr lang="en-US" sz="10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A58BA-A8D3-1406-323E-5AA7AF5D1F67}"/>
              </a:ext>
            </a:extLst>
          </p:cNvPr>
          <p:cNvSpPr txBox="1"/>
          <p:nvPr/>
        </p:nvSpPr>
        <p:spPr>
          <a:xfrm>
            <a:off x="5115983" y="226483"/>
            <a:ext cx="48704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Spatial Data plot using </a:t>
            </a:r>
            <a:r>
              <a:rPr lang="en-US" sz="1000" dirty="0" err="1">
                <a:ea typeface="+mn-lt"/>
                <a:cs typeface="+mn-lt"/>
              </a:rPr>
              <a:t>scatter_mapbox</a:t>
            </a:r>
            <a:r>
              <a:rPr lang="en-US" sz="1000" dirty="0">
                <a:ea typeface="+mn-lt"/>
                <a:cs typeface="+mn-lt"/>
              </a:rPr>
              <a:t> function in </a:t>
            </a:r>
            <a:r>
              <a:rPr lang="en-US" sz="1000" dirty="0" err="1">
                <a:ea typeface="+mn-lt"/>
                <a:cs typeface="+mn-lt"/>
              </a:rPr>
              <a:t>Plotly</a:t>
            </a:r>
            <a:endParaRPr lang="en-US" sz="1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79075D-B2C4-F7FB-EF7C-CE254AF36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id="{0D085DA9-35C5-C556-A592-82EC478D7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4" y="3698166"/>
            <a:ext cx="7783998" cy="2529166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Diagram, icon&#10;&#10;Description automatically generated">
            <a:extLst>
              <a:ext uri="{FF2B5EF4-FFF2-40B4-BE49-F238E27FC236}">
                <a16:creationId xmlns:a16="http://schemas.microsoft.com/office/drawing/2014/main" id="{1FD030F7-8097-A0C4-17E0-D8B6C0BE1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4" y="677174"/>
            <a:ext cx="2743200" cy="27432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11093FB-9B6C-F5D1-7726-7094AA7FAF17}"/>
              </a:ext>
            </a:extLst>
          </p:cNvPr>
          <p:cNvSpPr/>
          <p:nvPr/>
        </p:nvSpPr>
        <p:spPr>
          <a:xfrm>
            <a:off x="3924645" y="1806458"/>
            <a:ext cx="977660" cy="4888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CA9FFC94-FDF2-AF90-5BCC-BF756B0D1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929" y="231475"/>
            <a:ext cx="2067465" cy="2067465"/>
          </a:xfrm>
          <a:prstGeom prst="rect">
            <a:avLst/>
          </a:prstGeom>
        </p:spPr>
      </p:pic>
      <p:pic>
        <p:nvPicPr>
          <p:cNvPr id="13" name="Picture 13" descr="A picture containing solar cell, outdoor object, blue&#10;&#10;Description automatically generated">
            <a:extLst>
              <a:ext uri="{FF2B5EF4-FFF2-40B4-BE49-F238E27FC236}">
                <a16:creationId xmlns:a16="http://schemas.microsoft.com/office/drawing/2014/main" id="{59888788-EDD7-7B2B-1CDD-D81E5537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648386"/>
            <a:ext cx="2743200" cy="899869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DFF1F60A-062F-1EB5-A118-E7D925A85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721" y="1022230"/>
            <a:ext cx="2124974" cy="20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238B1E8D-ABD1-4FF3-ADD5-341EB78A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401626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17B1-CD2A-CD16-8F3D-174D18FC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30" y="116256"/>
            <a:ext cx="4685512" cy="2103120"/>
          </a:xfrm>
        </p:spPr>
        <p:txBody>
          <a:bodyPr>
            <a:normAutofit/>
          </a:bodyPr>
          <a:lstStyle/>
          <a:p>
            <a:r>
              <a:rPr lang="en-US" sz="3600" b="1">
                <a:ea typeface="Calibri Light"/>
                <a:cs typeface="Calibri Light"/>
              </a:rPr>
              <a:t>State of Vermont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4721F-AAFC-4D23-AE73-EFE60B518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D344419-63C8-4E11-A45F-B99472229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F9F1968-AC54-4318-AAF7-096C78276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7012065-266F-4029-B4B7-FD7BC243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B3FB1FF-9294-4753-A701-5F1A60DAA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47BF0361-A460-41A8-B8AB-AA8CB2977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142FDE5-66C9-4994-8FE9-C38138C1E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68C08111-D16C-4AF8-8239-E0193D23E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5650E11-87AF-4EE8-A42B-B909954F3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9E0A44C1-AC53-45E1-A8E0-8A0387A19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F68D9D35-80B3-48D4-AF42-576CE1CBC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B86BBF3-73C2-48FA-814D-63DAC0A62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5377DFB-9945-4165-89F7-F81A63E26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F43006E3-CBDD-4372-AEB8-ED4A061BA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73DE5F40-81CC-4D38-B274-E3A814ACD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6CA7898E-913F-4C9B-B6ED-EE888B0B3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6864CF9-17C6-4128-8D51-654698352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EE990D4-BCBB-42D6-98B2-BCE926B5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19FAE8A-261B-4451-BBDF-B75E89B1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5533D948-166C-481D-B8EC-B82502937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0A2CD0AD-F324-43BF-B854-F23D445E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5">
            <a:extLst>
              <a:ext uri="{FF2B5EF4-FFF2-40B4-BE49-F238E27FC236}">
                <a16:creationId xmlns:a16="http://schemas.microsoft.com/office/drawing/2014/main" id="{3BDFF40D-48DF-1D83-07DD-E53ACE1B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0607" y="4383264"/>
            <a:ext cx="3683739" cy="2609315"/>
          </a:xfr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B234E8F8-586B-B272-EA3F-14A4549B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9" y="2006082"/>
            <a:ext cx="5320145" cy="2673372"/>
          </a:xfrm>
          <a:prstGeom prst="rect">
            <a:avLst/>
          </a:prstGeom>
        </p:spPr>
      </p:pic>
      <p:pic>
        <p:nvPicPr>
          <p:cNvPr id="7" name="Picture 11" descr="Map&#10;&#10;Description automatically generated">
            <a:extLst>
              <a:ext uri="{FF2B5EF4-FFF2-40B4-BE49-F238E27FC236}">
                <a16:creationId xmlns:a16="http://schemas.microsoft.com/office/drawing/2014/main" id="{324356AE-C198-E799-AA69-FF914A2D2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857" y="1418941"/>
            <a:ext cx="5397920" cy="4119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2C65AF-EE98-1E64-3542-FF40B30DBE12}"/>
                  </a:ext>
                </a:extLst>
              </p14:cNvPr>
              <p14:cNvContentPartPr/>
              <p14:nvPr/>
            </p14:nvContentPartPr>
            <p14:xfrm>
              <a:off x="7293352" y="1724666"/>
              <a:ext cx="2781300" cy="373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2C65AF-EE98-1E64-3542-FF40B30DB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4352" y="1715673"/>
                <a:ext cx="2798940" cy="375142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3FA033E-4584-1F1D-F15C-431FC85B3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468" y="782215"/>
            <a:ext cx="1141709" cy="113486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CD6180E-C195-5016-B717-91EDDA8C5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802" y="856452"/>
            <a:ext cx="754251" cy="7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6ECDB81-C468-3AD7-F357-484A8976A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0521" y="114604"/>
            <a:ext cx="6445967" cy="3033690"/>
          </a:xfrm>
        </p:spPr>
      </p:pic>
      <p:pic>
        <p:nvPicPr>
          <p:cNvPr id="4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A7E3AAE-812B-D4B0-A36E-D7BAE2E90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7" y="3287626"/>
            <a:ext cx="6950139" cy="3287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9E24E-4438-7CD8-0439-DEEB0A90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52" y="-240231"/>
            <a:ext cx="4456848" cy="1606539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FF"/>
                </a:solidFill>
                <a:ea typeface="Calibri Light"/>
                <a:cs typeface="Calibri Light"/>
              </a:rPr>
              <a:t>Population vs Major Power Plants in US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C7945A-F78F-9220-FAE3-A8CC4825AEC9}"/>
              </a:ext>
            </a:extLst>
          </p:cNvPr>
          <p:cNvSpPr/>
          <p:nvPr/>
        </p:nvSpPr>
        <p:spPr>
          <a:xfrm rot="1920000">
            <a:off x="6247261" y="3527416"/>
            <a:ext cx="1038225" cy="1695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3626EE6C-6A7C-813F-856F-7238E455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157759"/>
            <a:ext cx="3743325" cy="2227908"/>
          </a:xfrm>
          <a:prstGeom prst="rect">
            <a:avLst/>
          </a:prstGeom>
        </p:spPr>
      </p:pic>
      <p:pic>
        <p:nvPicPr>
          <p:cNvPr id="7" name="Picture 8" descr="Map&#10;&#10;Description automatically generated">
            <a:extLst>
              <a:ext uri="{FF2B5EF4-FFF2-40B4-BE49-F238E27FC236}">
                <a16:creationId xmlns:a16="http://schemas.microsoft.com/office/drawing/2014/main" id="{9841E48F-83C8-C35D-5B4A-BC826DF8A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3454557"/>
            <a:ext cx="3733800" cy="2349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8A00D-C01F-97D5-88A9-792FBCFF1659}"/>
              </a:ext>
            </a:extLst>
          </p:cNvPr>
          <p:cNvSpPr txBox="1"/>
          <p:nvPr/>
        </p:nvSpPr>
        <p:spPr>
          <a:xfrm>
            <a:off x="342541" y="5921675"/>
            <a:ext cx="4543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Calibri"/>
                <a:cs typeface="Calibri"/>
              </a:rPr>
              <a:t>Potential Areas for Renewable Energy: </a:t>
            </a:r>
          </a:p>
          <a:p>
            <a:r>
              <a:rPr lang="en-US" sz="1200">
                <a:solidFill>
                  <a:schemeClr val="bg1"/>
                </a:solidFill>
                <a:ea typeface="Calibri"/>
                <a:cs typeface="Calibri"/>
              </a:rPr>
              <a:t>Source (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The National Renewable Energy Laboratory (NREL) )</a:t>
            </a:r>
            <a:endParaRPr lang="en-US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27922F-C38F-C703-8E7C-016F8EAC875D}"/>
              </a:ext>
            </a:extLst>
          </p:cNvPr>
          <p:cNvSpPr/>
          <p:nvPr/>
        </p:nvSpPr>
        <p:spPr>
          <a:xfrm rot="1920000">
            <a:off x="6097869" y="311976"/>
            <a:ext cx="1038225" cy="1695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2273-78D9-93D4-C83D-8AB9CC81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What will be needed to build more clean energy sources in the US?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D99BB3-29CE-0CA1-7429-091EEC37B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 r="5268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73B04-91FF-C6B6-28DE-5B1CA4CAE0B3}"/>
              </a:ext>
            </a:extLst>
          </p:cNvPr>
          <p:cNvSpPr txBox="1"/>
          <p:nvPr/>
        </p:nvSpPr>
        <p:spPr>
          <a:xfrm>
            <a:off x="5125234" y="2864776"/>
            <a:ext cx="2872431" cy="14566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cs typeface="Calibri"/>
            </a:endParaRPr>
          </a:p>
        </p:txBody>
      </p:sp>
      <p:graphicFrame>
        <p:nvGraphicFramePr>
          <p:cNvPr id="30" name="Diagram 30">
            <a:extLst>
              <a:ext uri="{FF2B5EF4-FFF2-40B4-BE49-F238E27FC236}">
                <a16:creationId xmlns:a16="http://schemas.microsoft.com/office/drawing/2014/main" id="{96AECB68-8CF4-9DBF-7349-BBDAE697B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5640"/>
              </p:ext>
            </p:extLst>
          </p:nvPr>
        </p:nvGraphicFramePr>
        <p:xfrm>
          <a:off x="5295900" y="2495550"/>
          <a:ext cx="5486400" cy="418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41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ve bulbs and one of them is glowing">
            <a:extLst>
              <a:ext uri="{FF2B5EF4-FFF2-40B4-BE49-F238E27FC236}">
                <a16:creationId xmlns:a16="http://schemas.microsoft.com/office/drawing/2014/main" id="{B42312E7-4CD3-606C-8D4C-92AFCE35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C401C-D1CE-0829-7D08-5F42AF75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cs typeface="Calibri Light"/>
              </a:rPr>
              <a:t>Hypothesis - 2</a:t>
            </a:r>
            <a:endParaRPr lang="en-US" sz="3600" b="1">
              <a:solidFill>
                <a:srgbClr val="FFFF0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CDBD-D612-A35A-B874-32D54786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982181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As the state conflicts increase, we expect the prices of energy resources to increase.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105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5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AD3A7-F4ED-EA1B-1D20-64E60E68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A Quick Introduction to our Topic</a:t>
            </a:r>
            <a:endParaRPr lang="en-US" sz="33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A8A76-2352-2D6E-2662-3699666E6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solidFill>
                  <a:srgbClr val="FEFFFF"/>
                </a:solidFill>
                <a:ea typeface="+mn-lt"/>
                <a:cs typeface="+mn-lt"/>
              </a:rPr>
              <a:t>Energy is the power or capacity to do work.</a:t>
            </a:r>
            <a:endParaRPr lang="en-US" sz="1500">
              <a:solidFill>
                <a:srgbClr val="FEFFFF"/>
              </a:solidFill>
              <a:cs typeface="Calibri"/>
            </a:endParaRPr>
          </a:p>
          <a:p>
            <a:r>
              <a:rPr lang="en-US" sz="1500">
                <a:solidFill>
                  <a:srgbClr val="FEFFFF"/>
                </a:solidFill>
                <a:cs typeface="Calibri"/>
              </a:rPr>
              <a:t>Electric Energy is caused by the movement of electric charges called electrons.</a:t>
            </a:r>
          </a:p>
          <a:p>
            <a:r>
              <a:rPr lang="en-US" sz="1500">
                <a:solidFill>
                  <a:srgbClr val="FEFFFF"/>
                </a:solidFill>
                <a:cs typeface="Calibri"/>
              </a:rPr>
              <a:t>Electric Energy is used to power all the devices around us.</a:t>
            </a:r>
          </a:p>
          <a:p>
            <a:r>
              <a:rPr lang="en-US" sz="1500">
                <a:solidFill>
                  <a:srgbClr val="FEFFFF"/>
                </a:solidFill>
                <a:ea typeface="+mn-lt"/>
                <a:cs typeface="+mn-lt"/>
              </a:rPr>
              <a:t>These energy resources fall into two main categories, often called renewable and non-renewable energy resources.</a:t>
            </a:r>
            <a:endParaRPr lang="en-US" sz="1500">
              <a:solidFill>
                <a:srgbClr val="FEFFFF"/>
              </a:solidFill>
              <a:cs typeface="Calibri"/>
            </a:endParaRPr>
          </a:p>
          <a:p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  <a:p>
            <a:pPr marL="0" indent="0">
              <a:buNone/>
            </a:pPr>
            <a:endParaRPr lang="en-US" sz="1500">
              <a:solidFill>
                <a:srgbClr val="FEFFFF"/>
              </a:solidFill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DFAAB45-A5D2-AC4F-6696-EBC2BD45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93" y="859000"/>
            <a:ext cx="6956609" cy="48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3060F-3B87-6C07-372F-AA2A4814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Armed Conflicts dataset over the years</a:t>
            </a:r>
          </a:p>
        </p:txBody>
      </p:sp>
      <p:sp>
        <p:nvSpPr>
          <p:cNvPr id="53" name="Content Placeholder 7">
            <a:extLst>
              <a:ext uri="{FF2B5EF4-FFF2-40B4-BE49-F238E27FC236}">
                <a16:creationId xmlns:a16="http://schemas.microsoft.com/office/drawing/2014/main" id="{F1AC72AC-BE73-B84A-7D7A-06C37AED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The dataset spans over 1946-2020</a:t>
            </a:r>
          </a:p>
          <a:p>
            <a:r>
              <a:rPr lang="en-US" sz="2400">
                <a:solidFill>
                  <a:srgbClr val="FEFFFF"/>
                </a:solidFill>
                <a:cs typeface="Calibri"/>
              </a:rPr>
              <a:t>The graph shows the intensity level w.r.t cumulative count of the countries in each year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019B00E-F6A1-F0DF-03E2-C72D538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724433"/>
            <a:ext cx="6539075" cy="30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B7FD0-52B5-6033-FF46-45704516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Oil Price dataset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71D95F-9B87-F435-8E08-4504CF54B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The duration of the dataset is 1983-2021</a:t>
            </a:r>
          </a:p>
          <a:p>
            <a:r>
              <a:rPr lang="en-US" sz="2400">
                <a:solidFill>
                  <a:srgbClr val="FEFFFF"/>
                </a:solidFill>
                <a:cs typeface="Calibri"/>
              </a:rPr>
              <a:t>Crude oil price in USD/</a:t>
            </a:r>
            <a:r>
              <a:rPr lang="en-US" sz="2400" err="1">
                <a:solidFill>
                  <a:srgbClr val="FEFFFF"/>
                </a:solidFill>
                <a:cs typeface="Calibri"/>
              </a:rPr>
              <a:t>Bbl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1BE074-24A8-DDE1-B357-79386EFD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005136"/>
            <a:ext cx="6539075" cy="45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3011C-0EE8-80F7-4021-A68C9230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Oil price vs armed conflicts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78ED6E2-3589-7B09-97B3-A7DB6CFF2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79" y="858525"/>
            <a:ext cx="7526221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5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374F2-92A1-329D-60A9-3029CD93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Oil Price change v/s Armed Conflicts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F05E8CE-8B7A-05CA-5F0B-AB67BC9BF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79" y="858525"/>
            <a:ext cx="7526221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63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CEA61-BE4B-4325-D755-A6DBC7716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Does armed conflicts affect oil price?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6E22D0F-DBBF-EBF3-F6FE-023981E99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3194"/>
          <a:stretch/>
        </p:blipFill>
        <p:spPr>
          <a:xfrm>
            <a:off x="331567" y="2596900"/>
            <a:ext cx="5455917" cy="365747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E121081-A224-DC58-1292-81F4F009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194"/>
          <a:stretch/>
        </p:blipFill>
        <p:spPr>
          <a:xfrm>
            <a:off x="6445073" y="2596900"/>
            <a:ext cx="5455917" cy="36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3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07912F-42D8-F99C-7A2C-6F433A10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BAA81CB-B5BE-D93A-3FB9-9C9A22A48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48897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4" name="Picture 84" descr="Logo&#10;&#10;Description automatically generated">
            <a:extLst>
              <a:ext uri="{FF2B5EF4-FFF2-40B4-BE49-F238E27FC236}">
                <a16:creationId xmlns:a16="http://schemas.microsoft.com/office/drawing/2014/main" id="{583E4A98-A324-B566-7311-63A6CF5EF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41" y="1862399"/>
            <a:ext cx="27432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Bubble sheet test paper and pencil">
            <a:extLst>
              <a:ext uri="{FF2B5EF4-FFF2-40B4-BE49-F238E27FC236}">
                <a16:creationId xmlns:a16="http://schemas.microsoft.com/office/drawing/2014/main" id="{EA0C6417-217A-7863-A506-7DCAFA3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2" t="21200" r="-7" b="-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C997F-5031-6E38-92E5-97658B70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Hypothesis – Rejected?</a:t>
            </a:r>
          </a:p>
        </p:txBody>
      </p:sp>
      <p:sp>
        <p:nvSpPr>
          <p:cNvPr id="18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7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3DCC-8771-F5A7-85ED-106CB954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A8DB9E17-072D-C3CE-BC33-B1C479280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470" y="566916"/>
            <a:ext cx="5724168" cy="572416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6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972A-1C22-145A-8E5B-C87888C7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References</a:t>
            </a:r>
          </a:p>
        </p:txBody>
      </p:sp>
      <p:pic>
        <p:nvPicPr>
          <p:cNvPr id="12" name="Picture 4" descr="Different coloured organisers">
            <a:extLst>
              <a:ext uri="{FF2B5EF4-FFF2-40B4-BE49-F238E27FC236}">
                <a16:creationId xmlns:a16="http://schemas.microsoft.com/office/drawing/2014/main" id="{FAE66881-D1D2-C021-1BD1-6BCBABB3B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1" r="22610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BB921-D7FD-040F-3B4A-4B8EB0193C8C}"/>
              </a:ext>
            </a:extLst>
          </p:cNvPr>
          <p:cNvSpPr txBox="1"/>
          <p:nvPr/>
        </p:nvSpPr>
        <p:spPr>
          <a:xfrm>
            <a:off x="6384392" y="2175146"/>
            <a:ext cx="4840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U.S. Renewable Energy Technical Potentials: A GIS-Based Analysis (nrel.gov)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  <a:hlinkClick r:id="rId4"/>
              </a:rPr>
              <a:t>https://www.iea.org/reports/global-energy-review-2019/natural-gas</a:t>
            </a:r>
            <a:endParaRPr lang="en-US" sz="2000" dirty="0"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  <a:hlinkClick r:id="rId5"/>
              </a:rPr>
              <a:t>Grid operators: Vermont electric grid reaching saturation point in the north | True North Reports</a:t>
            </a:r>
            <a:endParaRPr lang="en-US" sz="20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  <a:hlinkClick r:id="rId6"/>
              </a:rPr>
              <a:t>Biden commits to cutting U.S. emissions in half by 2030 as part of Paris climate pact (nbcnews.com)</a:t>
            </a:r>
            <a:endParaRPr lang="en-US" sz="2000" dirty="0">
              <a:ea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  <a:hlinkClick r:id="rId7"/>
              </a:rPr>
              <a:t>Green Energy in America Needs a Lot More Land: Map (bloomberg.com)</a:t>
            </a:r>
            <a:endParaRPr lang="en-US" sz="2000" dirty="0">
              <a:ea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  <a:hlinkClick r:id="rId8"/>
              </a:rPr>
              <a:t>How Much Investment Is Needed For A Clean Energy Future? (forbes.com)</a:t>
            </a:r>
            <a:endParaRPr lang="en-US" sz="2000" dirty="0">
              <a:ea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30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A5B22-1A68-F7E3-004F-424E93EB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Dataset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3E8DF-885F-8B93-9EAC-243B8170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  <a:hlinkClick r:id="rId2"/>
              </a:rPr>
              <a:t>https://data.oecd.org/energy/crude-oil-import-prices.htm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3"/>
              </a:rPr>
              <a:t>ucdp-prio-acd-211-csv.zip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4"/>
              </a:rPr>
              <a:t>https://ucdp.uu.se/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5"/>
              </a:rPr>
              <a:t>https://ourworldindata.org/renewable-energy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  <a:hlinkClick r:id="rId6"/>
              </a:rPr>
              <a:t>https://ourworldindata.org/fossil-fuels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  <a:hlinkClick r:id="rId7"/>
              </a:rPr>
              <a:t>City and Town Population Totals: 2010-2019 (census.gov)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  <a:hlinkClick r:id="rId8"/>
              </a:rPr>
              <a:t>Form EIA-860 detailed data with previous form data (EIA-860A/860B)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F421E9F-15FF-4099-B54A-CFA58C912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7517" y="2179068"/>
            <a:ext cx="2152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ve bulbs and one of them is glowing">
            <a:extLst>
              <a:ext uri="{FF2B5EF4-FFF2-40B4-BE49-F238E27FC236}">
                <a16:creationId xmlns:a16="http://schemas.microsoft.com/office/drawing/2014/main" id="{B42312E7-4CD3-606C-8D4C-92AFCE35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C401C-D1CE-0829-7D08-5F42AF75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cs typeface="Calibri Light"/>
              </a:rPr>
              <a:t>Hypothesis - 1</a:t>
            </a:r>
            <a:endParaRPr lang="en-US" sz="3600" b="1">
              <a:solidFill>
                <a:srgbClr val="FFFF0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CDBD-D612-A35A-B874-32D54786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982181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We anticipate that all countries or regions will reduce their non-renewable energy use. We'd also like to look at the use of non-renewable vs. renewable energy.</a:t>
            </a: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43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17">
            <a:extLst>
              <a:ext uri="{FF2B5EF4-FFF2-40B4-BE49-F238E27FC236}">
                <a16:creationId xmlns:a16="http://schemas.microsoft.com/office/drawing/2014/main" id="{E7F028C5-0AB5-8779-FDB1-3DC1412FB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93" y="1097181"/>
            <a:ext cx="4672343" cy="4393982"/>
          </a:xfrm>
        </p:spPr>
        <p:txBody>
          <a:bodyPr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All attributes are positively correlated with each other.</a:t>
            </a:r>
            <a:endParaRPr lang="en-US" sz="2000"/>
          </a:p>
          <a:p>
            <a:r>
              <a:rPr lang="en-US" sz="2000">
                <a:ea typeface="Calibri"/>
                <a:cs typeface="Calibri"/>
              </a:rPr>
              <a:t>But the amount of posterior data needs to be considered.</a:t>
            </a:r>
          </a:p>
        </p:txBody>
      </p:sp>
      <p:pic>
        <p:nvPicPr>
          <p:cNvPr id="4" name="Picture 4" descr="A picture containing shoji, building, crossword puzzle&#10;&#10;Description automatically generated">
            <a:extLst>
              <a:ext uri="{FF2B5EF4-FFF2-40B4-BE49-F238E27FC236}">
                <a16:creationId xmlns:a16="http://schemas.microsoft.com/office/drawing/2014/main" id="{28DD1F48-E67B-589D-3BA8-A62A5528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1" r="-1" b="2574"/>
          <a:stretch/>
        </p:blipFill>
        <p:spPr>
          <a:xfrm>
            <a:off x="5424295" y="1065552"/>
            <a:ext cx="6599708" cy="5550089"/>
          </a:xfrm>
          <a:prstGeom prst="rect">
            <a:avLst/>
          </a:prstGeom>
        </p:spPr>
      </p:pic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3DE9A4-5713-3F6C-45AC-C7A5ADAA8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6" r="4" b="4"/>
          <a:stretch/>
        </p:blipFill>
        <p:spPr>
          <a:xfrm>
            <a:off x="274532" y="2630393"/>
            <a:ext cx="4924958" cy="41403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6761B4-EEFA-043C-13F9-F0583B599DEB}"/>
              </a:ext>
            </a:extLst>
          </p:cNvPr>
          <p:cNvSpPr/>
          <p:nvPr/>
        </p:nvSpPr>
        <p:spPr>
          <a:xfrm>
            <a:off x="0" y="0"/>
            <a:ext cx="12192000" cy="552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71B41-88A5-356A-7794-106B33132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67" y="-287866"/>
            <a:ext cx="9253868" cy="1135737"/>
          </a:xfrm>
          <a:prstGeom prst="ellipse">
            <a:avLst/>
          </a:prstGeom>
        </p:spPr>
        <p:txBody>
          <a:bodyPr>
            <a:no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Do the attributes have any relation? </a:t>
            </a:r>
          </a:p>
        </p:txBody>
      </p:sp>
    </p:spTree>
    <p:extLst>
      <p:ext uri="{BB962C8B-B14F-4D97-AF65-F5344CB8AC3E}">
        <p14:creationId xmlns:p14="http://schemas.microsoft.com/office/powerpoint/2010/main" val="164034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BEEDA0B-11F0-2035-4885-1B6C7AE1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98" y="2445164"/>
            <a:ext cx="3094455" cy="2112628"/>
          </a:xfrm>
          <a:prstGeom prst="rect">
            <a:avLst/>
          </a:prstGeom>
        </p:spPr>
      </p:pic>
      <p:pic>
        <p:nvPicPr>
          <p:cNvPr id="5" name="Picture 5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A602A258-9CE9-E569-27DF-1B2A7CB50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254" y="2444834"/>
            <a:ext cx="3087771" cy="2117056"/>
          </a:xfr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6C4C14-0186-3B8B-2820-FD88F639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533" y="227013"/>
            <a:ext cx="3409699" cy="2271127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6434B85-092D-B029-47E2-6626E5726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8" y="220825"/>
            <a:ext cx="3342857" cy="2224338"/>
          </a:xfrm>
          <a:prstGeom prst="rect">
            <a:avLst/>
          </a:prstGeom>
        </p:spPr>
      </p:pic>
      <p:pic>
        <p:nvPicPr>
          <p:cNvPr id="9" name="Picture 9" descr="Shape&#10;&#10;Description automatically generated">
            <a:extLst>
              <a:ext uri="{FF2B5EF4-FFF2-40B4-BE49-F238E27FC236}">
                <a16:creationId xmlns:a16="http://schemas.microsoft.com/office/drawing/2014/main" id="{A21470CF-11FF-53D5-8833-B7D97ED39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" y="4473241"/>
            <a:ext cx="3183856" cy="2194677"/>
          </a:xfrm>
          <a:prstGeom prst="rect">
            <a:avLst/>
          </a:prstGeom>
        </p:spPr>
      </p:pic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6664D2F-1B9D-0B77-1721-1C09B8FA4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521" y="3542631"/>
            <a:ext cx="4588710" cy="3123782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50B9FA4-80DA-8D60-C002-A8EB5254E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076" y="341835"/>
            <a:ext cx="4743868" cy="3206834"/>
          </a:xfrm>
          <a:prstGeom prst="rect">
            <a:avLst/>
          </a:prstGeom>
        </p:spPr>
      </p:pic>
      <p:pic>
        <p:nvPicPr>
          <p:cNvPr id="10" name="Picture 10" descr="Shape, square&#10;&#10;Description automatically generated">
            <a:extLst>
              <a:ext uri="{FF2B5EF4-FFF2-40B4-BE49-F238E27FC236}">
                <a16:creationId xmlns:a16="http://schemas.microsoft.com/office/drawing/2014/main" id="{DA795327-7C93-A923-2A6A-82B6A82D9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7214" y="4474829"/>
            <a:ext cx="3340184" cy="23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6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A3B60-76F5-B8D3-40BD-49DB4B30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900" b="1"/>
              <a:t>Non-Renewable Energy Consumption</a:t>
            </a:r>
            <a:endParaRPr lang="en-US" sz="2900" b="1">
              <a:cs typeface="Calibri Light"/>
            </a:endParaRPr>
          </a:p>
        </p:txBody>
      </p:sp>
      <p:sp>
        <p:nvSpPr>
          <p:cNvPr id="96" name="Rectangle 9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10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BEBFB32-7F7D-14E2-FE44-A353BAD3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81" y="4543"/>
            <a:ext cx="6714284" cy="357003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B32A4A5-015C-F666-25B0-4A4A2C4D6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7" y="2345287"/>
            <a:ext cx="5670449" cy="3006361"/>
          </a:xfrm>
          <a:prstGeom prst="rect">
            <a:avLst/>
          </a:prstGeom>
        </p:spPr>
      </p:pic>
      <p:pic>
        <p:nvPicPr>
          <p:cNvPr id="16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5AB66C4-0D16-E79D-FF8A-823E6937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91" y="3347370"/>
            <a:ext cx="6609900" cy="35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5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93DCE-E120-B123-5FE5-45CEF171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690" y="508991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/>
              <a:t>Renewable Energy Consumption</a:t>
            </a:r>
            <a:endParaRPr lang="en-US" sz="2900" b="1"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5A63434-21DA-B273-F82E-4FFDED622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8440" y="77611"/>
            <a:ext cx="6348942" cy="340301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F38B6FA-727E-A9FC-5EFE-40D92090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89" y="2220026"/>
            <a:ext cx="5586942" cy="2975046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101DBDD-FE1F-7F2D-8458-C50BE547B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42" y="3347369"/>
            <a:ext cx="6265434" cy="33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93DCE-E120-B123-5FE5-45CEF171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936" y="571621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/>
              <a:t>Non-Renewable Energy Growth</a:t>
            </a:r>
            <a:endParaRPr lang="en-US" sz="2900" b="1"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618401E-A9ED-88FB-3BCB-D1A3DBC5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8" y="503541"/>
            <a:ext cx="6422010" cy="249896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5118E09-3F01-E871-43B9-99F583616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74"/>
          <a:stretch/>
        </p:blipFill>
        <p:spPr>
          <a:xfrm>
            <a:off x="603067" y="2378014"/>
            <a:ext cx="5451788" cy="2283291"/>
          </a:xfrm>
          <a:prstGeom prst="rect">
            <a:avLst/>
          </a:prstGeom>
        </p:spPr>
      </p:pic>
      <p:pic>
        <p:nvPicPr>
          <p:cNvPr id="5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F7C2A5B-0680-7C17-8812-27301573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3954206"/>
            <a:ext cx="6422010" cy="25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92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604</Words>
  <Application>Microsoft Macintosh PowerPoint</Application>
  <PresentationFormat>Widescreen</PresentationFormat>
  <Paragraphs>93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Tw Cen MT</vt:lpstr>
      <vt:lpstr>office theme</vt:lpstr>
      <vt:lpstr>Analysis of  Energy Sources </vt:lpstr>
      <vt:lpstr>A Quick Introduction to our Topic</vt:lpstr>
      <vt:lpstr>Dataset</vt:lpstr>
      <vt:lpstr>Hypothesis - 1</vt:lpstr>
      <vt:lpstr>Do the attributes have any relation? </vt:lpstr>
      <vt:lpstr>PowerPoint Presentation</vt:lpstr>
      <vt:lpstr>Non-Renewable Energy Consumption</vt:lpstr>
      <vt:lpstr>Renewable Energy Consumption</vt:lpstr>
      <vt:lpstr>Non-Renewable Energy Growth</vt:lpstr>
      <vt:lpstr>Renewable Energy Growth</vt:lpstr>
      <vt:lpstr>  </vt:lpstr>
      <vt:lpstr>Why the US isn't ready for clean Energy</vt:lpstr>
      <vt:lpstr>United States Energy Analysis</vt:lpstr>
      <vt:lpstr>Importance of Water Bodies</vt:lpstr>
      <vt:lpstr>PowerPoint Presentation</vt:lpstr>
      <vt:lpstr>State of Vermont</vt:lpstr>
      <vt:lpstr>Population vs Major Power Plants in US</vt:lpstr>
      <vt:lpstr>What will be needed to build more clean energy sources in the US?</vt:lpstr>
      <vt:lpstr>Hypothesis - 2</vt:lpstr>
      <vt:lpstr>Armed Conflicts dataset over the years</vt:lpstr>
      <vt:lpstr>Oil Price dataset</vt:lpstr>
      <vt:lpstr>Oil price vs armed conflicts</vt:lpstr>
      <vt:lpstr>Oil Price change v/s Armed Conflicts</vt:lpstr>
      <vt:lpstr>Does armed conflicts affect oil price?</vt:lpstr>
      <vt:lpstr>PowerPoint Presentation</vt:lpstr>
      <vt:lpstr>Hypothesis – Rejected?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Churi, Akshant</cp:lastModifiedBy>
  <cp:revision>567</cp:revision>
  <dcterms:created xsi:type="dcterms:W3CDTF">2022-05-03T04:47:49Z</dcterms:created>
  <dcterms:modified xsi:type="dcterms:W3CDTF">2023-04-21T02:46:48Z</dcterms:modified>
</cp:coreProperties>
</file>